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9" r:id="rId4"/>
    <p:sldId id="266" r:id="rId5"/>
    <p:sldId id="267" r:id="rId6"/>
    <p:sldId id="258" r:id="rId7"/>
    <p:sldId id="270" r:id="rId8"/>
    <p:sldId id="271" r:id="rId9"/>
    <p:sldId id="277" r:id="rId10"/>
    <p:sldId id="272" r:id="rId11"/>
    <p:sldId id="274" r:id="rId12"/>
    <p:sldId id="275" r:id="rId13"/>
    <p:sldId id="276" r:id="rId14"/>
    <p:sldId id="273" r:id="rId15"/>
    <p:sldId id="260" r:id="rId16"/>
    <p:sldId id="264" r:id="rId17"/>
    <p:sldId id="280" r:id="rId18"/>
    <p:sldId id="278" r:id="rId19"/>
    <p:sldId id="279" r:id="rId20"/>
    <p:sldId id="265" r:id="rId21"/>
  </p:sldIdLst>
  <p:sldSz cx="18288000" cy="10287000"/>
  <p:notesSz cx="6858000" cy="9144000"/>
  <p:embeddedFontLst>
    <p:embeddedFont>
      <p:font typeface="Codec Pro" panose="020B0604020202020204" charset="0"/>
      <p:regular r:id="rId22"/>
    </p:embeddedFont>
    <p:embeddedFont>
      <p:font typeface="Codec Pro Ultra-Bold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A1A"/>
    <a:srgbClr val="007033"/>
    <a:srgbClr val="86F244"/>
    <a:srgbClr val="37FF91"/>
    <a:srgbClr val="005C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7" d="100"/>
          <a:sy n="37" d="100"/>
        </p:scale>
        <p:origin x="988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8F39F5BF-CDCB-2562-D961-AA9A9823FAA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-1752600" y="-20576"/>
            <a:ext cx="23575826" cy="10884173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329906" y="2095500"/>
            <a:ext cx="14131447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9000" b="1" dirty="0">
                <a:latin typeface="Codec Pro Ultra-Bold"/>
                <a:ea typeface="Codec Pro Ultra-Bold"/>
                <a:cs typeface="Codec Pro Ultra-Bold"/>
                <a:sym typeface="Codec Pro Ultra-Bold"/>
              </a:rPr>
              <a:t>Metode </a:t>
            </a:r>
            <a:r>
              <a:rPr lang="en-US" sz="9000" b="1" dirty="0" err="1">
                <a:latin typeface="Codec Pro Ultra-Bold"/>
                <a:ea typeface="Codec Pro Ultra-Bold"/>
                <a:cs typeface="Codec Pro Ultra-Bold"/>
                <a:sym typeface="Codec Pro Ultra-Bold"/>
              </a:rPr>
              <a:t>Pendekatan</a:t>
            </a:r>
            <a:r>
              <a:rPr lang="en-US" sz="9000" b="1" dirty="0"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9000" b="1" dirty="0">
                <a:solidFill>
                  <a:srgbClr val="005C2A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Masyarakat</a:t>
            </a:r>
            <a:r>
              <a:rPr lang="en-US" sz="9000" b="1" dirty="0">
                <a:latin typeface="Codec Pro Ultra-Bold"/>
                <a:ea typeface="Codec Pro Ultra-Bold"/>
                <a:cs typeface="Codec Pro Ultra-Bold"/>
                <a:sym typeface="Codec Pro Ultra-Bold"/>
              </a:rPr>
              <a:t> dan </a:t>
            </a:r>
            <a:r>
              <a:rPr lang="en-US" sz="9000" b="1" dirty="0">
                <a:solidFill>
                  <a:srgbClr val="005C2A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Pemuda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29906" y="4729014"/>
            <a:ext cx="13784953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9000" b="1" dirty="0" err="1">
                <a:latin typeface="Codec Pro Ultra-Bold"/>
                <a:ea typeface="Codec Pro Ultra-Bold"/>
                <a:cs typeface="Codec Pro Ultra-Bold"/>
                <a:sym typeface="Codec Pro Ultra-Bold"/>
              </a:rPr>
              <a:t>Berbasis</a:t>
            </a:r>
            <a:r>
              <a:rPr lang="en-US" sz="9000" b="1" dirty="0"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9000" b="1" dirty="0" err="1">
                <a:latin typeface="Codec Pro Ultra-Bold"/>
                <a:ea typeface="Codec Pro Ultra-Bold"/>
                <a:cs typeface="Codec Pro Ultra-Bold"/>
                <a:sym typeface="Codec Pro Ultra-Bold"/>
              </a:rPr>
              <a:t>Kearifan</a:t>
            </a:r>
            <a:r>
              <a:rPr lang="en-US" sz="9000" b="1" dirty="0">
                <a:latin typeface="Codec Pro Ultra-Bold"/>
                <a:ea typeface="Codec Pro Ultra-Bold"/>
                <a:cs typeface="Codec Pro Ultra-Bold"/>
                <a:sym typeface="Codec Pro Ultra-Bold"/>
              </a:rPr>
              <a:t> Lokal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706C8C-6D41-5899-0411-37301DA49E70}"/>
              </a:ext>
            </a:extLst>
          </p:cNvPr>
          <p:cNvGrpSpPr/>
          <p:nvPr/>
        </p:nvGrpSpPr>
        <p:grpSpPr>
          <a:xfrm>
            <a:off x="-609600" y="9334500"/>
            <a:ext cx="19202400" cy="3257550"/>
            <a:chOff x="0" y="0"/>
            <a:chExt cx="2323552" cy="812800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B83886B6-A86A-4F99-967E-9C3E0A4CCB6E}"/>
                </a:ext>
              </a:extLst>
            </p:cNvPr>
            <p:cNvSpPr/>
            <p:nvPr/>
          </p:nvSpPr>
          <p:spPr>
            <a:xfrm>
              <a:off x="0" y="0"/>
              <a:ext cx="2323552" cy="812800"/>
            </a:xfrm>
            <a:custGeom>
              <a:avLst/>
              <a:gdLst/>
              <a:ahLst/>
              <a:cxnLst/>
              <a:rect l="l" t="t" r="r" b="b"/>
              <a:pathLst>
                <a:path w="2323552" h="812800">
                  <a:moveTo>
                    <a:pt x="0" y="0"/>
                  </a:moveTo>
                  <a:lnTo>
                    <a:pt x="2323552" y="0"/>
                  </a:lnTo>
                  <a:lnTo>
                    <a:pt x="232355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8CC342"/>
            </a:solidFill>
          </p:spPr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4C4D601-4F5D-60C0-BF2B-C2398AB483CD}"/>
                </a:ext>
              </a:extLst>
            </p:cNvPr>
            <p:cNvSpPr txBox="1"/>
            <p:nvPr/>
          </p:nvSpPr>
          <p:spPr>
            <a:xfrm>
              <a:off x="0" y="-85725"/>
              <a:ext cx="2323552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31"/>
                </a:lnSpc>
              </a:pPr>
              <a:endParaRPr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DF8092CC-938B-69F4-1ABA-E991A0C604D9}"/>
              </a:ext>
            </a:extLst>
          </p:cNvPr>
          <p:cNvSpPr txBox="1"/>
          <p:nvPr/>
        </p:nvSpPr>
        <p:spPr>
          <a:xfrm>
            <a:off x="1257300" y="6867554"/>
            <a:ext cx="1179150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3A1A"/>
                </a:solidFill>
                <a:latin typeface="Codec Pro Ultra-Bold"/>
                <a:sym typeface="Codec Pro Ultra-Bold"/>
              </a:rPr>
              <a:t>Ismail, </a:t>
            </a:r>
            <a:r>
              <a:rPr lang="en-US" sz="4800" b="1" dirty="0" err="1">
                <a:solidFill>
                  <a:srgbClr val="003A1A"/>
                </a:solidFill>
                <a:latin typeface="Codec Pro Ultra-Bold"/>
                <a:sym typeface="Codec Pro Ultra-Bold"/>
              </a:rPr>
              <a:t>S.Pd</a:t>
            </a:r>
            <a:r>
              <a:rPr lang="en-US" sz="4800" b="1" dirty="0">
                <a:solidFill>
                  <a:srgbClr val="003A1A"/>
                </a:solidFill>
                <a:latin typeface="Codec Pro Ultra-Bold"/>
                <a:sym typeface="Codec Pro Ultra-Bold"/>
              </a:rPr>
              <a:t>., </a:t>
            </a:r>
            <a:r>
              <a:rPr lang="en-US" sz="4800" b="1" dirty="0" err="1">
                <a:solidFill>
                  <a:srgbClr val="003A1A"/>
                </a:solidFill>
                <a:latin typeface="Codec Pro Ultra-Bold"/>
                <a:sym typeface="Codec Pro Ultra-Bold"/>
              </a:rPr>
              <a:t>M.Pd</a:t>
            </a:r>
            <a:endParaRPr lang="en-US" sz="4800" dirty="0">
              <a:solidFill>
                <a:srgbClr val="003A1A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3733633-2D90-5BDA-E9B9-A05707E65534}"/>
              </a:ext>
            </a:extLst>
          </p:cNvPr>
          <p:cNvSpPr txBox="1"/>
          <p:nvPr/>
        </p:nvSpPr>
        <p:spPr>
          <a:xfrm>
            <a:off x="1500911" y="-1133959"/>
            <a:ext cx="19202400" cy="360112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831"/>
              </a:lnSpc>
            </a:pPr>
            <a:endParaRPr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6202FBE-F0C6-CFE6-37A0-C74CD0EE8939}"/>
              </a:ext>
            </a:extLst>
          </p:cNvPr>
          <p:cNvSpPr txBox="1"/>
          <p:nvPr/>
        </p:nvSpPr>
        <p:spPr>
          <a:xfrm>
            <a:off x="13641008" y="9410700"/>
            <a:ext cx="45647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3A1A"/>
                </a:solidFill>
              </a:rPr>
              <a:t>staiddipangkep.ac.id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828800" y="419100"/>
            <a:ext cx="3128784" cy="728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31"/>
              </a:lnSpc>
            </a:pPr>
            <a:r>
              <a:rPr lang="en-US" sz="3000" b="1" spc="-125" dirty="0">
                <a:latin typeface="Codec Pro Ultra-Bold"/>
                <a:ea typeface="Codec Pro Ultra-Bold"/>
                <a:cs typeface="Codec Pro Ultra-Bold"/>
                <a:sym typeface="Codec Pro Ultra-Bold"/>
              </a:rPr>
              <a:t>STAI DDI</a:t>
            </a:r>
          </a:p>
          <a:p>
            <a:pPr algn="l">
              <a:lnSpc>
                <a:spcPts val="2831"/>
              </a:lnSpc>
            </a:pPr>
            <a:r>
              <a:rPr lang="en-US" sz="3000" b="1" spc="-125" dirty="0">
                <a:latin typeface="Codec Pro Ultra-Bold"/>
                <a:ea typeface="Codec Pro Ultra-Bold"/>
                <a:cs typeface="Codec Pro Ultra-Bold"/>
                <a:sym typeface="Codec Pro Ultra-Bold"/>
              </a:rPr>
              <a:t>PANGKEP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DCA8762-A9AF-84F2-A9C3-8A85812507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42900"/>
            <a:ext cx="838200" cy="838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1D7E6-A7A7-489E-D0F9-E5DA69A09B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>
            <a:extLst>
              <a:ext uri="{FF2B5EF4-FFF2-40B4-BE49-F238E27FC236}">
                <a16:creationId xmlns:a16="http://schemas.microsoft.com/office/drawing/2014/main" id="{10572D05-71EF-D9E8-5436-AD2CAAE4662E}"/>
              </a:ext>
            </a:extLst>
          </p:cNvPr>
          <p:cNvGrpSpPr/>
          <p:nvPr/>
        </p:nvGrpSpPr>
        <p:grpSpPr>
          <a:xfrm>
            <a:off x="16993713" y="-1969539"/>
            <a:ext cx="3086100" cy="3086100"/>
            <a:chOff x="0" y="0"/>
            <a:chExt cx="812800" cy="81280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AB12B1D6-BE3A-6E35-591E-94D79A7AB99A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8CC342"/>
            </a:solidFill>
          </p:spPr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B0147150-4C20-F1BF-C240-1AA1E1A4203D}"/>
                </a:ext>
              </a:extLst>
            </p:cNvPr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31"/>
                </a:lnSpc>
              </a:pPr>
              <a:endParaRPr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23CE3CC9-83A7-027B-0FBA-76242B68E582}"/>
              </a:ext>
            </a:extLst>
          </p:cNvPr>
          <p:cNvGrpSpPr/>
          <p:nvPr/>
        </p:nvGrpSpPr>
        <p:grpSpPr>
          <a:xfrm>
            <a:off x="-2781143" y="9029700"/>
            <a:ext cx="8822235" cy="3086100"/>
            <a:chOff x="0" y="0"/>
            <a:chExt cx="2323552" cy="8128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D3470D2B-9061-35C8-F7CE-C413C4232EBC}"/>
                </a:ext>
              </a:extLst>
            </p:cNvPr>
            <p:cNvSpPr/>
            <p:nvPr/>
          </p:nvSpPr>
          <p:spPr>
            <a:xfrm>
              <a:off x="0" y="0"/>
              <a:ext cx="2323552" cy="812800"/>
            </a:xfrm>
            <a:custGeom>
              <a:avLst/>
              <a:gdLst/>
              <a:ahLst/>
              <a:cxnLst/>
              <a:rect l="l" t="t" r="r" b="b"/>
              <a:pathLst>
                <a:path w="2323552" h="812800">
                  <a:moveTo>
                    <a:pt x="0" y="0"/>
                  </a:moveTo>
                  <a:lnTo>
                    <a:pt x="2323552" y="0"/>
                  </a:lnTo>
                  <a:lnTo>
                    <a:pt x="232355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8CC342"/>
            </a:solidFill>
          </p:spPr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08BCF1C8-9AE0-82A3-6928-B9E9898D6D9D}"/>
                </a:ext>
              </a:extLst>
            </p:cNvPr>
            <p:cNvSpPr txBox="1"/>
            <p:nvPr/>
          </p:nvSpPr>
          <p:spPr>
            <a:xfrm>
              <a:off x="0" y="-85725"/>
              <a:ext cx="2323552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31"/>
                </a:lnSpc>
              </a:pPr>
              <a:endParaRPr/>
            </a:p>
          </p:txBody>
        </p:sp>
      </p:grpSp>
      <p:sp>
        <p:nvSpPr>
          <p:cNvPr id="16" name="TextBox 9">
            <a:extLst>
              <a:ext uri="{FF2B5EF4-FFF2-40B4-BE49-F238E27FC236}">
                <a16:creationId xmlns:a16="http://schemas.microsoft.com/office/drawing/2014/main" id="{4E05F698-5982-357D-EE38-6D056B31C341}"/>
              </a:ext>
            </a:extLst>
          </p:cNvPr>
          <p:cNvSpPr txBox="1"/>
          <p:nvPr/>
        </p:nvSpPr>
        <p:spPr>
          <a:xfrm>
            <a:off x="1828800" y="419100"/>
            <a:ext cx="3128784" cy="728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31"/>
              </a:lnSpc>
            </a:pPr>
            <a:r>
              <a:rPr lang="en-US" sz="3000" b="1" spc="-125" dirty="0">
                <a:latin typeface="Codec Pro Ultra-Bold"/>
                <a:ea typeface="Codec Pro Ultra-Bold"/>
                <a:cs typeface="Codec Pro Ultra-Bold"/>
                <a:sym typeface="Codec Pro Ultra-Bold"/>
              </a:rPr>
              <a:t>STAI DDI</a:t>
            </a:r>
          </a:p>
          <a:p>
            <a:pPr algn="l">
              <a:lnSpc>
                <a:spcPts val="2831"/>
              </a:lnSpc>
            </a:pPr>
            <a:r>
              <a:rPr lang="en-US" sz="3000" b="1" spc="-125" dirty="0">
                <a:latin typeface="Codec Pro Ultra-Bold"/>
                <a:ea typeface="Codec Pro Ultra-Bold"/>
                <a:cs typeface="Codec Pro Ultra-Bold"/>
                <a:sym typeface="Codec Pro Ultra-Bold"/>
              </a:rPr>
              <a:t>PANGKEP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55427F7-8A25-48D5-FB20-A319E01826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42900"/>
            <a:ext cx="838200" cy="8382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A8ABDE3-A4A0-66D7-93C5-74C8E41D8B1F}"/>
              </a:ext>
            </a:extLst>
          </p:cNvPr>
          <p:cNvSpPr txBox="1"/>
          <p:nvPr/>
        </p:nvSpPr>
        <p:spPr>
          <a:xfrm>
            <a:off x="1419105" y="9297769"/>
            <a:ext cx="45647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3A1A"/>
                </a:solidFill>
              </a:rPr>
              <a:t>staiddipangkep.ac.id</a:t>
            </a:r>
          </a:p>
        </p:txBody>
      </p:sp>
      <p:grpSp>
        <p:nvGrpSpPr>
          <p:cNvPr id="6" name="Group 10">
            <a:extLst>
              <a:ext uri="{FF2B5EF4-FFF2-40B4-BE49-F238E27FC236}">
                <a16:creationId xmlns:a16="http://schemas.microsoft.com/office/drawing/2014/main" id="{68098F2A-0E7D-89A5-5FE6-9E97A1CE933F}"/>
              </a:ext>
            </a:extLst>
          </p:cNvPr>
          <p:cNvGrpSpPr/>
          <p:nvPr/>
        </p:nvGrpSpPr>
        <p:grpSpPr>
          <a:xfrm>
            <a:off x="-1626588" y="2176173"/>
            <a:ext cx="4114799" cy="1138527"/>
            <a:chOff x="0" y="0"/>
            <a:chExt cx="2323552" cy="812800"/>
          </a:xfrm>
          <a:solidFill>
            <a:srgbClr val="007033"/>
          </a:solidFill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5035B258-D18E-BDF3-5DBD-4758BE9C8615}"/>
                </a:ext>
              </a:extLst>
            </p:cNvPr>
            <p:cNvSpPr/>
            <p:nvPr/>
          </p:nvSpPr>
          <p:spPr>
            <a:xfrm>
              <a:off x="0" y="0"/>
              <a:ext cx="2323552" cy="812800"/>
            </a:xfrm>
            <a:custGeom>
              <a:avLst/>
              <a:gdLst/>
              <a:ahLst/>
              <a:cxnLst/>
              <a:rect l="l" t="t" r="r" b="b"/>
              <a:pathLst>
                <a:path w="2323552" h="812800">
                  <a:moveTo>
                    <a:pt x="0" y="0"/>
                  </a:moveTo>
                  <a:lnTo>
                    <a:pt x="2323552" y="0"/>
                  </a:lnTo>
                  <a:lnTo>
                    <a:pt x="2323552" y="812800"/>
                  </a:lnTo>
                  <a:lnTo>
                    <a:pt x="0" y="812800"/>
                  </a:lnTo>
                  <a:close/>
                </a:path>
              </a:pathLst>
            </a:custGeom>
            <a:grpFill/>
          </p:spPr>
        </p:sp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375BBDF1-3ABF-39D4-9B15-8393CD45D532}"/>
                </a:ext>
              </a:extLst>
            </p:cNvPr>
            <p:cNvSpPr txBox="1"/>
            <p:nvPr/>
          </p:nvSpPr>
          <p:spPr>
            <a:xfrm>
              <a:off x="0" y="-85725"/>
              <a:ext cx="2323552" cy="89852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31"/>
                </a:lnSpc>
              </a:pPr>
              <a:endParaRPr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92477C30-E517-D6C6-E6B9-6A6DED3062A2}"/>
              </a:ext>
            </a:extLst>
          </p:cNvPr>
          <p:cNvSpPr txBox="1"/>
          <p:nvPr/>
        </p:nvSpPr>
        <p:spPr>
          <a:xfrm>
            <a:off x="1447800" y="1991261"/>
            <a:ext cx="186413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Codec Pro Ultra-Bold"/>
                <a:sym typeface="Codec Pro Ultra-Bold"/>
              </a:rPr>
              <a:t>2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EFF28D3A-038F-61CC-21B5-9B3ABF29D95E}"/>
              </a:ext>
            </a:extLst>
          </p:cNvPr>
          <p:cNvSpPr txBox="1"/>
          <p:nvPr/>
        </p:nvSpPr>
        <p:spPr>
          <a:xfrm>
            <a:off x="2667000" y="2185260"/>
            <a:ext cx="16678612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813"/>
              </a:lnSpc>
            </a:pPr>
            <a:r>
              <a:rPr lang="en-US" sz="7000" dirty="0" err="1">
                <a:solidFill>
                  <a:srgbClr val="407031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Struktur</a:t>
            </a:r>
            <a:r>
              <a:rPr lang="en-US" sz="7000" dirty="0">
                <a:solidFill>
                  <a:srgbClr val="407031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7000" dirty="0" err="1">
                <a:solidFill>
                  <a:srgbClr val="407031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Sosial</a:t>
            </a:r>
            <a:r>
              <a:rPr lang="en-US" sz="7000" dirty="0">
                <a:solidFill>
                  <a:srgbClr val="407031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Masyarakat Desa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C3E57D-7921-94C4-537E-F313CF872917}"/>
              </a:ext>
            </a:extLst>
          </p:cNvPr>
          <p:cNvSpPr txBox="1"/>
          <p:nvPr/>
        </p:nvSpPr>
        <p:spPr>
          <a:xfrm>
            <a:off x="2641600" y="3774682"/>
            <a:ext cx="148844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2800" indent="-812800" algn="just">
              <a:buFont typeface="+mj-lt"/>
              <a:buAutoNum type="alphaLcPeriod" startAt="3"/>
            </a:pPr>
            <a:r>
              <a:rPr lang="en-US" sz="4000" b="1" dirty="0" err="1">
                <a:solidFill>
                  <a:srgbClr val="003A1A"/>
                </a:solidFill>
                <a:latin typeface="Codec Pro" panose="020B0604020202020204" charset="0"/>
              </a:rPr>
              <a:t>Kepemimpilan</a:t>
            </a:r>
            <a:r>
              <a:rPr lang="en-US" sz="4000" b="1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000" b="1" dirty="0" err="1">
                <a:solidFill>
                  <a:srgbClr val="003A1A"/>
                </a:solidFill>
                <a:latin typeface="Codec Pro" panose="020B0604020202020204" charset="0"/>
              </a:rPr>
              <a:t>Sosial</a:t>
            </a:r>
            <a:r>
              <a:rPr lang="en-US" sz="4000" b="1" dirty="0">
                <a:solidFill>
                  <a:srgbClr val="003A1A"/>
                </a:solidFill>
                <a:latin typeface="Codec Pro" panose="020B0604020202020204" charset="0"/>
              </a:rPr>
              <a:t> Lokal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: Formal (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kepala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desa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), Non formal (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tokoh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adat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,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tokoh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agama,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masyarakat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senior)</a:t>
            </a:r>
          </a:p>
          <a:p>
            <a:pPr marL="812800" indent="-812800" algn="just">
              <a:buFont typeface="+mj-lt"/>
              <a:buAutoNum type="alphaLcPeriod" startAt="3"/>
            </a:pPr>
            <a:r>
              <a:rPr lang="en-US" sz="4000" b="1" dirty="0">
                <a:solidFill>
                  <a:srgbClr val="003A1A"/>
                </a:solidFill>
                <a:latin typeface="Codec Pro" panose="020B0604020202020204" charset="0"/>
              </a:rPr>
              <a:t>Norma, Adat dan Nilai </a:t>
            </a:r>
            <a:r>
              <a:rPr lang="en-US" sz="4000" b="1" dirty="0" err="1">
                <a:solidFill>
                  <a:srgbClr val="003A1A"/>
                </a:solidFill>
                <a:latin typeface="Codec Pro" panose="020B0604020202020204" charset="0"/>
              </a:rPr>
              <a:t>Sosial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: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diatur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oleh norma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adat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dan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nilai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kolektif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yang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kuat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. Ada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sanksi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sosial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dan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sanksi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adat</a:t>
            </a:r>
            <a:endParaRPr lang="en-US" sz="4000" dirty="0">
              <a:solidFill>
                <a:srgbClr val="003A1A"/>
              </a:solidFill>
              <a:latin typeface="Codec Pro" panose="020B0604020202020204" charset="0"/>
            </a:endParaRPr>
          </a:p>
          <a:p>
            <a:pPr marL="812800" indent="-812800" algn="just">
              <a:buFont typeface="+mj-lt"/>
              <a:buAutoNum type="alphaLcPeriod" startAt="3"/>
            </a:pPr>
            <a:r>
              <a:rPr lang="en-US" sz="4000" b="1" dirty="0" err="1">
                <a:solidFill>
                  <a:srgbClr val="003A1A"/>
                </a:solidFill>
                <a:latin typeface="Codec Pro" panose="020B0604020202020204" charset="0"/>
              </a:rPr>
              <a:t>Pembagian</a:t>
            </a:r>
            <a:r>
              <a:rPr lang="en-US" sz="4000" b="1" dirty="0">
                <a:solidFill>
                  <a:srgbClr val="003A1A"/>
                </a:solidFill>
                <a:latin typeface="Codec Pro" panose="020B0604020202020204" charset="0"/>
              </a:rPr>
              <a:t> Peran </a:t>
            </a:r>
            <a:r>
              <a:rPr lang="en-US" sz="4000" b="1" dirty="0" err="1">
                <a:solidFill>
                  <a:srgbClr val="003A1A"/>
                </a:solidFill>
                <a:latin typeface="Codec Pro" panose="020B0604020202020204" charset="0"/>
              </a:rPr>
              <a:t>Sosial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: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Terdapat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pembagian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yang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jelas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berdasarkan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usia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,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jenis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kelamin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dan status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sosial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. Peran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tradisional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(mis.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laki-laki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pencari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nafkah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)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dominan</a:t>
            </a:r>
            <a:endParaRPr lang="en-US" sz="4000" dirty="0">
              <a:solidFill>
                <a:srgbClr val="003A1A"/>
              </a:solidFill>
              <a:latin typeface="Codec Pr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0098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913628-0334-07AF-B1EC-42E45B15C3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>
            <a:extLst>
              <a:ext uri="{FF2B5EF4-FFF2-40B4-BE49-F238E27FC236}">
                <a16:creationId xmlns:a16="http://schemas.microsoft.com/office/drawing/2014/main" id="{B87D601D-AC7D-31B2-018B-AD4BDA584199}"/>
              </a:ext>
            </a:extLst>
          </p:cNvPr>
          <p:cNvGrpSpPr/>
          <p:nvPr/>
        </p:nvGrpSpPr>
        <p:grpSpPr>
          <a:xfrm>
            <a:off x="16993713" y="-1969539"/>
            <a:ext cx="3086100" cy="3086100"/>
            <a:chOff x="0" y="0"/>
            <a:chExt cx="812800" cy="81280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5E81FC71-9E7B-F13C-8957-7A8A641F3F8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8CC342"/>
            </a:solidFill>
          </p:spPr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8B4312C1-6173-E048-B135-CD4D27ACD5C4}"/>
                </a:ext>
              </a:extLst>
            </p:cNvPr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31"/>
                </a:lnSpc>
              </a:pPr>
              <a:endParaRPr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78F290E7-6893-93F3-8BF9-8B27A9C52FE9}"/>
              </a:ext>
            </a:extLst>
          </p:cNvPr>
          <p:cNvGrpSpPr/>
          <p:nvPr/>
        </p:nvGrpSpPr>
        <p:grpSpPr>
          <a:xfrm>
            <a:off x="-2781143" y="9029700"/>
            <a:ext cx="8822235" cy="3086100"/>
            <a:chOff x="0" y="0"/>
            <a:chExt cx="2323552" cy="8128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8E99C39E-D746-C037-FFC7-EF7A50B66ACA}"/>
                </a:ext>
              </a:extLst>
            </p:cNvPr>
            <p:cNvSpPr/>
            <p:nvPr/>
          </p:nvSpPr>
          <p:spPr>
            <a:xfrm>
              <a:off x="0" y="0"/>
              <a:ext cx="2323552" cy="812800"/>
            </a:xfrm>
            <a:custGeom>
              <a:avLst/>
              <a:gdLst/>
              <a:ahLst/>
              <a:cxnLst/>
              <a:rect l="l" t="t" r="r" b="b"/>
              <a:pathLst>
                <a:path w="2323552" h="812800">
                  <a:moveTo>
                    <a:pt x="0" y="0"/>
                  </a:moveTo>
                  <a:lnTo>
                    <a:pt x="2323552" y="0"/>
                  </a:lnTo>
                  <a:lnTo>
                    <a:pt x="232355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8CC342"/>
            </a:solidFill>
          </p:spPr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9E9A2305-A1DD-A46C-19EC-C1C950558C66}"/>
                </a:ext>
              </a:extLst>
            </p:cNvPr>
            <p:cNvSpPr txBox="1"/>
            <p:nvPr/>
          </p:nvSpPr>
          <p:spPr>
            <a:xfrm>
              <a:off x="0" y="-85725"/>
              <a:ext cx="2323552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31"/>
                </a:lnSpc>
              </a:pPr>
              <a:endParaRPr/>
            </a:p>
          </p:txBody>
        </p:sp>
      </p:grpSp>
      <p:sp>
        <p:nvSpPr>
          <p:cNvPr id="16" name="TextBox 9">
            <a:extLst>
              <a:ext uri="{FF2B5EF4-FFF2-40B4-BE49-F238E27FC236}">
                <a16:creationId xmlns:a16="http://schemas.microsoft.com/office/drawing/2014/main" id="{5B7A0B6D-08AA-4819-BC58-96E7850B7D78}"/>
              </a:ext>
            </a:extLst>
          </p:cNvPr>
          <p:cNvSpPr txBox="1"/>
          <p:nvPr/>
        </p:nvSpPr>
        <p:spPr>
          <a:xfrm>
            <a:off x="1828800" y="419100"/>
            <a:ext cx="3128784" cy="728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31"/>
              </a:lnSpc>
            </a:pPr>
            <a:r>
              <a:rPr lang="en-US" sz="3000" b="1" spc="-125" dirty="0">
                <a:latin typeface="Codec Pro Ultra-Bold"/>
                <a:ea typeface="Codec Pro Ultra-Bold"/>
                <a:cs typeface="Codec Pro Ultra-Bold"/>
                <a:sym typeface="Codec Pro Ultra-Bold"/>
              </a:rPr>
              <a:t>STAI DDI</a:t>
            </a:r>
          </a:p>
          <a:p>
            <a:pPr algn="l">
              <a:lnSpc>
                <a:spcPts val="2831"/>
              </a:lnSpc>
            </a:pPr>
            <a:r>
              <a:rPr lang="en-US" sz="3000" b="1" spc="-125" dirty="0">
                <a:latin typeface="Codec Pro Ultra-Bold"/>
                <a:ea typeface="Codec Pro Ultra-Bold"/>
                <a:cs typeface="Codec Pro Ultra-Bold"/>
                <a:sym typeface="Codec Pro Ultra-Bold"/>
              </a:rPr>
              <a:t>PANGKEP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7106F44-75E7-B87D-2EED-4823D986E6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42900"/>
            <a:ext cx="838200" cy="8382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DF08D7D-52DD-CE1C-7C5A-52E468AEE70D}"/>
              </a:ext>
            </a:extLst>
          </p:cNvPr>
          <p:cNvSpPr txBox="1"/>
          <p:nvPr/>
        </p:nvSpPr>
        <p:spPr>
          <a:xfrm>
            <a:off x="1419105" y="9297769"/>
            <a:ext cx="45647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3A1A"/>
                </a:solidFill>
              </a:rPr>
              <a:t>staiddipangkep.ac.id</a:t>
            </a:r>
          </a:p>
        </p:txBody>
      </p:sp>
      <p:grpSp>
        <p:nvGrpSpPr>
          <p:cNvPr id="6" name="Group 10">
            <a:extLst>
              <a:ext uri="{FF2B5EF4-FFF2-40B4-BE49-F238E27FC236}">
                <a16:creationId xmlns:a16="http://schemas.microsoft.com/office/drawing/2014/main" id="{E2582A1B-9A80-C13A-D5B7-294BF15A7874}"/>
              </a:ext>
            </a:extLst>
          </p:cNvPr>
          <p:cNvGrpSpPr/>
          <p:nvPr/>
        </p:nvGrpSpPr>
        <p:grpSpPr>
          <a:xfrm>
            <a:off x="-1626588" y="2176173"/>
            <a:ext cx="4114799" cy="1138527"/>
            <a:chOff x="0" y="0"/>
            <a:chExt cx="2323552" cy="812800"/>
          </a:xfrm>
          <a:solidFill>
            <a:srgbClr val="007033"/>
          </a:solidFill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0D958C96-1CF2-A121-123B-23651DDB4EAB}"/>
                </a:ext>
              </a:extLst>
            </p:cNvPr>
            <p:cNvSpPr/>
            <p:nvPr/>
          </p:nvSpPr>
          <p:spPr>
            <a:xfrm>
              <a:off x="0" y="0"/>
              <a:ext cx="2323552" cy="812800"/>
            </a:xfrm>
            <a:custGeom>
              <a:avLst/>
              <a:gdLst/>
              <a:ahLst/>
              <a:cxnLst/>
              <a:rect l="l" t="t" r="r" b="b"/>
              <a:pathLst>
                <a:path w="2323552" h="812800">
                  <a:moveTo>
                    <a:pt x="0" y="0"/>
                  </a:moveTo>
                  <a:lnTo>
                    <a:pt x="2323552" y="0"/>
                  </a:lnTo>
                  <a:lnTo>
                    <a:pt x="2323552" y="812800"/>
                  </a:lnTo>
                  <a:lnTo>
                    <a:pt x="0" y="812800"/>
                  </a:lnTo>
                  <a:close/>
                </a:path>
              </a:pathLst>
            </a:custGeom>
            <a:grpFill/>
          </p:spPr>
        </p:sp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DDEE8275-50FF-06E4-0EBE-21AD23325F99}"/>
                </a:ext>
              </a:extLst>
            </p:cNvPr>
            <p:cNvSpPr txBox="1"/>
            <p:nvPr/>
          </p:nvSpPr>
          <p:spPr>
            <a:xfrm>
              <a:off x="0" y="-85725"/>
              <a:ext cx="2323552" cy="89852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31"/>
                </a:lnSpc>
              </a:pPr>
              <a:endParaRPr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853B7284-08E3-A7D0-2CAA-B30CC5C358F3}"/>
              </a:ext>
            </a:extLst>
          </p:cNvPr>
          <p:cNvSpPr txBox="1"/>
          <p:nvPr/>
        </p:nvSpPr>
        <p:spPr>
          <a:xfrm>
            <a:off x="1447800" y="1991261"/>
            <a:ext cx="186413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Codec Pro Ultra-Bold"/>
                <a:sym typeface="Codec Pro Ultra-Bold"/>
              </a:rPr>
              <a:t>3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BB9BDB42-ED8D-23EB-FD3B-0E77CB61B4B4}"/>
              </a:ext>
            </a:extLst>
          </p:cNvPr>
          <p:cNvSpPr txBox="1"/>
          <p:nvPr/>
        </p:nvSpPr>
        <p:spPr>
          <a:xfrm>
            <a:off x="2667000" y="2185260"/>
            <a:ext cx="16678612" cy="9509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813"/>
              </a:lnSpc>
            </a:pPr>
            <a:r>
              <a:rPr lang="en-US" sz="6000" dirty="0" err="1">
                <a:solidFill>
                  <a:srgbClr val="407031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Hubungan</a:t>
            </a:r>
            <a:r>
              <a:rPr lang="en-US" sz="6000" dirty="0">
                <a:solidFill>
                  <a:srgbClr val="407031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6000" dirty="0" err="1">
                <a:solidFill>
                  <a:srgbClr val="407031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Keluarga</a:t>
            </a:r>
            <a:r>
              <a:rPr lang="en-US" sz="6000" dirty="0">
                <a:solidFill>
                  <a:srgbClr val="407031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dan </a:t>
            </a:r>
            <a:r>
              <a:rPr lang="en-US" sz="6000" dirty="0" err="1">
                <a:solidFill>
                  <a:srgbClr val="407031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Kekerabatan</a:t>
            </a:r>
            <a:endParaRPr lang="en-US" sz="6000" dirty="0">
              <a:solidFill>
                <a:srgbClr val="407031"/>
              </a:solidFill>
              <a:latin typeface="Codec Pro Ultra-Bold"/>
              <a:ea typeface="Codec Pro Ultra-Bold"/>
              <a:cs typeface="Codec Pro Ultra-Bold"/>
              <a:sym typeface="Codec Pro Ultra-Bold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B48A9E-754E-00E0-C41E-C16B34FBD1CD}"/>
              </a:ext>
            </a:extLst>
          </p:cNvPr>
          <p:cNvSpPr txBox="1"/>
          <p:nvPr/>
        </p:nvSpPr>
        <p:spPr>
          <a:xfrm>
            <a:off x="2641600" y="3774682"/>
            <a:ext cx="148844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2800" indent="-812800" algn="just">
              <a:buFont typeface="+mj-lt"/>
              <a:buAutoNum type="alphaLcPeriod"/>
            </a:pPr>
            <a:r>
              <a:rPr lang="en-US" sz="4000" b="1" dirty="0" err="1">
                <a:solidFill>
                  <a:srgbClr val="003A1A"/>
                </a:solidFill>
                <a:latin typeface="Codec Pro" panose="020B0604020202020204" charset="0"/>
              </a:rPr>
              <a:t>Ikatan</a:t>
            </a:r>
            <a:r>
              <a:rPr lang="en-US" sz="4000" b="1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000" b="1" dirty="0" err="1">
                <a:solidFill>
                  <a:srgbClr val="003A1A"/>
                </a:solidFill>
                <a:latin typeface="Codec Pro" panose="020B0604020202020204" charset="0"/>
              </a:rPr>
              <a:t>emosional</a:t>
            </a:r>
            <a:r>
              <a:rPr lang="en-US" sz="4000" b="1" dirty="0">
                <a:solidFill>
                  <a:srgbClr val="003A1A"/>
                </a:solidFill>
                <a:latin typeface="Codec Pro" panose="020B0604020202020204" charset="0"/>
              </a:rPr>
              <a:t> dan </a:t>
            </a:r>
            <a:r>
              <a:rPr lang="en-US" sz="4000" b="1" dirty="0" err="1">
                <a:solidFill>
                  <a:srgbClr val="003A1A"/>
                </a:solidFill>
                <a:latin typeface="Codec Pro" panose="020B0604020202020204" charset="0"/>
              </a:rPr>
              <a:t>sosial</a:t>
            </a:r>
            <a:r>
              <a:rPr lang="en-US" sz="4000" b="1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000" b="1" dirty="0" err="1">
                <a:solidFill>
                  <a:srgbClr val="003A1A"/>
                </a:solidFill>
                <a:latin typeface="Codec Pro" panose="020B0604020202020204" charset="0"/>
              </a:rPr>
              <a:t>kuat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: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dalam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konteks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masyarakat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desa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di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pangkep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,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keluarga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adalah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penjaga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siri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”</a:t>
            </a:r>
          </a:p>
          <a:p>
            <a:pPr marL="812800" indent="-812800" algn="just">
              <a:buFont typeface="+mj-lt"/>
              <a:buAutoNum type="alphaLcPeriod"/>
            </a:pPr>
            <a:r>
              <a:rPr lang="en-US" sz="4000" b="1" dirty="0" err="1">
                <a:solidFill>
                  <a:srgbClr val="003A1A"/>
                </a:solidFill>
                <a:latin typeface="Codec Pro" panose="020B0604020202020204" charset="0"/>
              </a:rPr>
              <a:t>Solidaritas</a:t>
            </a:r>
            <a:r>
              <a:rPr lang="en-US" sz="4000" b="1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000" b="1" dirty="0" err="1">
                <a:solidFill>
                  <a:srgbClr val="003A1A"/>
                </a:solidFill>
                <a:latin typeface="Codec Pro" panose="020B0604020202020204" charset="0"/>
              </a:rPr>
              <a:t>tinggi</a:t>
            </a:r>
            <a:r>
              <a:rPr lang="en-US" sz="4000" b="1" dirty="0">
                <a:solidFill>
                  <a:srgbClr val="003A1A"/>
                </a:solidFill>
                <a:latin typeface="Codec Pro" panose="020B0604020202020204" charset="0"/>
              </a:rPr>
              <a:t>: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semangat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gotong-royong yang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tinggi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,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nilai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pacce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(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empati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)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antar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keluarga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besar</a:t>
            </a:r>
            <a:endParaRPr lang="en-US" sz="4000" dirty="0">
              <a:solidFill>
                <a:srgbClr val="003A1A"/>
              </a:solidFill>
              <a:latin typeface="Codec Pro" panose="020B0604020202020204" charset="0"/>
            </a:endParaRPr>
          </a:p>
          <a:p>
            <a:pPr marL="812800" indent="-812800" algn="just">
              <a:buFont typeface="+mj-lt"/>
              <a:buAutoNum type="alphaLcPeriod"/>
            </a:pPr>
            <a:r>
              <a:rPr lang="en-US" sz="4000" b="1" dirty="0" err="1">
                <a:solidFill>
                  <a:srgbClr val="003A1A"/>
                </a:solidFill>
                <a:latin typeface="Codec Pro" panose="020B0604020202020204" charset="0"/>
              </a:rPr>
              <a:t>Sistem</a:t>
            </a:r>
            <a:r>
              <a:rPr lang="en-US" sz="4000" b="1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000" b="1" dirty="0" err="1">
                <a:solidFill>
                  <a:srgbClr val="003A1A"/>
                </a:solidFill>
                <a:latin typeface="Codec Pro" panose="020B0604020202020204" charset="0"/>
              </a:rPr>
              <a:t>kekerabatan</a:t>
            </a:r>
            <a:r>
              <a:rPr lang="en-US" sz="4000" b="1" dirty="0">
                <a:solidFill>
                  <a:srgbClr val="003A1A"/>
                </a:solidFill>
                <a:latin typeface="Codec Pro" panose="020B0604020202020204" charset="0"/>
              </a:rPr>
              <a:t> bilateral: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kedudukan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keluarga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dari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pihak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ayah dan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pihak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ibu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diakui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secara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seimbang</a:t>
            </a:r>
            <a:endParaRPr lang="en-US" sz="4000" b="1" dirty="0">
              <a:solidFill>
                <a:srgbClr val="003A1A"/>
              </a:solidFill>
              <a:latin typeface="Codec Pr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0498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A03326-4227-85AA-A2C2-DBAC102AA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>
            <a:extLst>
              <a:ext uri="{FF2B5EF4-FFF2-40B4-BE49-F238E27FC236}">
                <a16:creationId xmlns:a16="http://schemas.microsoft.com/office/drawing/2014/main" id="{23C17C07-CAF9-601E-EB6D-D2C9B5711BCA}"/>
              </a:ext>
            </a:extLst>
          </p:cNvPr>
          <p:cNvGrpSpPr/>
          <p:nvPr/>
        </p:nvGrpSpPr>
        <p:grpSpPr>
          <a:xfrm>
            <a:off x="16993713" y="-1969539"/>
            <a:ext cx="3086100" cy="3086100"/>
            <a:chOff x="0" y="0"/>
            <a:chExt cx="812800" cy="81280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8140533D-BFFA-B371-7C33-A43190F3B14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8CC342"/>
            </a:solidFill>
          </p:spPr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B62A4118-B381-12EB-A642-B64D2F6DE431}"/>
                </a:ext>
              </a:extLst>
            </p:cNvPr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31"/>
                </a:lnSpc>
              </a:pPr>
              <a:endParaRPr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44323829-338B-113A-EE34-530B17CB82BE}"/>
              </a:ext>
            </a:extLst>
          </p:cNvPr>
          <p:cNvGrpSpPr/>
          <p:nvPr/>
        </p:nvGrpSpPr>
        <p:grpSpPr>
          <a:xfrm>
            <a:off x="-2781143" y="9029700"/>
            <a:ext cx="8822235" cy="3086100"/>
            <a:chOff x="0" y="0"/>
            <a:chExt cx="2323552" cy="8128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FA20F6EE-14F9-DFE9-B03F-765C9D2D6358}"/>
                </a:ext>
              </a:extLst>
            </p:cNvPr>
            <p:cNvSpPr/>
            <p:nvPr/>
          </p:nvSpPr>
          <p:spPr>
            <a:xfrm>
              <a:off x="0" y="0"/>
              <a:ext cx="2323552" cy="812800"/>
            </a:xfrm>
            <a:custGeom>
              <a:avLst/>
              <a:gdLst/>
              <a:ahLst/>
              <a:cxnLst/>
              <a:rect l="l" t="t" r="r" b="b"/>
              <a:pathLst>
                <a:path w="2323552" h="812800">
                  <a:moveTo>
                    <a:pt x="0" y="0"/>
                  </a:moveTo>
                  <a:lnTo>
                    <a:pt x="2323552" y="0"/>
                  </a:lnTo>
                  <a:lnTo>
                    <a:pt x="232355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8CC342"/>
            </a:solidFill>
          </p:spPr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908AFAFA-5CF2-2DC3-D49C-64A753E75EBD}"/>
                </a:ext>
              </a:extLst>
            </p:cNvPr>
            <p:cNvSpPr txBox="1"/>
            <p:nvPr/>
          </p:nvSpPr>
          <p:spPr>
            <a:xfrm>
              <a:off x="0" y="-85725"/>
              <a:ext cx="2323552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31"/>
                </a:lnSpc>
              </a:pPr>
              <a:endParaRPr/>
            </a:p>
          </p:txBody>
        </p:sp>
      </p:grpSp>
      <p:sp>
        <p:nvSpPr>
          <p:cNvPr id="16" name="TextBox 9">
            <a:extLst>
              <a:ext uri="{FF2B5EF4-FFF2-40B4-BE49-F238E27FC236}">
                <a16:creationId xmlns:a16="http://schemas.microsoft.com/office/drawing/2014/main" id="{DDD29C05-7795-5E6D-4302-92A65F12FBEA}"/>
              </a:ext>
            </a:extLst>
          </p:cNvPr>
          <p:cNvSpPr txBox="1"/>
          <p:nvPr/>
        </p:nvSpPr>
        <p:spPr>
          <a:xfrm>
            <a:off x="1828800" y="419100"/>
            <a:ext cx="3128784" cy="728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31"/>
              </a:lnSpc>
            </a:pPr>
            <a:r>
              <a:rPr lang="en-US" sz="3000" b="1" spc="-125" dirty="0">
                <a:latin typeface="Codec Pro Ultra-Bold"/>
                <a:ea typeface="Codec Pro Ultra-Bold"/>
                <a:cs typeface="Codec Pro Ultra-Bold"/>
                <a:sym typeface="Codec Pro Ultra-Bold"/>
              </a:rPr>
              <a:t>STAI DDI</a:t>
            </a:r>
          </a:p>
          <a:p>
            <a:pPr algn="l">
              <a:lnSpc>
                <a:spcPts val="2831"/>
              </a:lnSpc>
            </a:pPr>
            <a:r>
              <a:rPr lang="en-US" sz="3000" b="1" spc="-125" dirty="0">
                <a:latin typeface="Codec Pro Ultra-Bold"/>
                <a:ea typeface="Codec Pro Ultra-Bold"/>
                <a:cs typeface="Codec Pro Ultra-Bold"/>
                <a:sym typeface="Codec Pro Ultra-Bold"/>
              </a:rPr>
              <a:t>PANGKEP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67A1074-37B0-7E1D-724C-4B3BD174EE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42900"/>
            <a:ext cx="838200" cy="8382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0F3D8A6-7ED4-0740-02A7-B8F05E788EC1}"/>
              </a:ext>
            </a:extLst>
          </p:cNvPr>
          <p:cNvSpPr txBox="1"/>
          <p:nvPr/>
        </p:nvSpPr>
        <p:spPr>
          <a:xfrm>
            <a:off x="1419105" y="9297769"/>
            <a:ext cx="45647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3A1A"/>
                </a:solidFill>
              </a:rPr>
              <a:t>staiddipangkep.ac.id</a:t>
            </a:r>
          </a:p>
        </p:txBody>
      </p:sp>
      <p:grpSp>
        <p:nvGrpSpPr>
          <p:cNvPr id="6" name="Group 10">
            <a:extLst>
              <a:ext uri="{FF2B5EF4-FFF2-40B4-BE49-F238E27FC236}">
                <a16:creationId xmlns:a16="http://schemas.microsoft.com/office/drawing/2014/main" id="{EB0C334B-BB48-3483-8962-EF8AB03E18BC}"/>
              </a:ext>
            </a:extLst>
          </p:cNvPr>
          <p:cNvGrpSpPr/>
          <p:nvPr/>
        </p:nvGrpSpPr>
        <p:grpSpPr>
          <a:xfrm>
            <a:off x="-1626588" y="2176173"/>
            <a:ext cx="4114799" cy="1138527"/>
            <a:chOff x="0" y="0"/>
            <a:chExt cx="2323552" cy="812800"/>
          </a:xfrm>
          <a:solidFill>
            <a:srgbClr val="007033"/>
          </a:solidFill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86409416-6E7F-0B63-D0E6-5CE7810F4BE3}"/>
                </a:ext>
              </a:extLst>
            </p:cNvPr>
            <p:cNvSpPr/>
            <p:nvPr/>
          </p:nvSpPr>
          <p:spPr>
            <a:xfrm>
              <a:off x="0" y="0"/>
              <a:ext cx="2323552" cy="812800"/>
            </a:xfrm>
            <a:custGeom>
              <a:avLst/>
              <a:gdLst/>
              <a:ahLst/>
              <a:cxnLst/>
              <a:rect l="l" t="t" r="r" b="b"/>
              <a:pathLst>
                <a:path w="2323552" h="812800">
                  <a:moveTo>
                    <a:pt x="0" y="0"/>
                  </a:moveTo>
                  <a:lnTo>
                    <a:pt x="2323552" y="0"/>
                  </a:lnTo>
                  <a:lnTo>
                    <a:pt x="2323552" y="812800"/>
                  </a:lnTo>
                  <a:lnTo>
                    <a:pt x="0" y="812800"/>
                  </a:lnTo>
                  <a:close/>
                </a:path>
              </a:pathLst>
            </a:custGeom>
            <a:grpFill/>
          </p:spPr>
        </p:sp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E613D979-1E17-82DB-829C-E5E9234F3628}"/>
                </a:ext>
              </a:extLst>
            </p:cNvPr>
            <p:cNvSpPr txBox="1"/>
            <p:nvPr/>
          </p:nvSpPr>
          <p:spPr>
            <a:xfrm>
              <a:off x="0" y="-85725"/>
              <a:ext cx="2323552" cy="89852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31"/>
                </a:lnSpc>
              </a:pPr>
              <a:endParaRPr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9DB88681-6967-A139-8460-BAADEBE2FCAB}"/>
              </a:ext>
            </a:extLst>
          </p:cNvPr>
          <p:cNvSpPr txBox="1"/>
          <p:nvPr/>
        </p:nvSpPr>
        <p:spPr>
          <a:xfrm>
            <a:off x="1447800" y="1991261"/>
            <a:ext cx="186413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Codec Pro Ultra-Bold"/>
                <a:sym typeface="Codec Pro Ultra-Bold"/>
              </a:rPr>
              <a:t>3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992B90EB-6CA3-8A44-81FA-B7B54D7F7E19}"/>
              </a:ext>
            </a:extLst>
          </p:cNvPr>
          <p:cNvSpPr txBox="1"/>
          <p:nvPr/>
        </p:nvSpPr>
        <p:spPr>
          <a:xfrm>
            <a:off x="2667000" y="2185260"/>
            <a:ext cx="16678612" cy="9509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813"/>
              </a:lnSpc>
            </a:pPr>
            <a:r>
              <a:rPr lang="en-US" sz="6000" dirty="0" err="1">
                <a:solidFill>
                  <a:srgbClr val="407031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Hubungan</a:t>
            </a:r>
            <a:r>
              <a:rPr lang="en-US" sz="6000" dirty="0">
                <a:solidFill>
                  <a:srgbClr val="407031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6000" dirty="0" err="1">
                <a:solidFill>
                  <a:srgbClr val="407031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Keluarga</a:t>
            </a:r>
            <a:r>
              <a:rPr lang="en-US" sz="6000" dirty="0">
                <a:solidFill>
                  <a:srgbClr val="407031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dan </a:t>
            </a:r>
            <a:r>
              <a:rPr lang="en-US" sz="6000" dirty="0" err="1">
                <a:solidFill>
                  <a:srgbClr val="407031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Kekerabatan</a:t>
            </a:r>
            <a:endParaRPr lang="en-US" sz="6000" dirty="0">
              <a:solidFill>
                <a:srgbClr val="407031"/>
              </a:solidFill>
              <a:latin typeface="Codec Pro Ultra-Bold"/>
              <a:ea typeface="Codec Pro Ultra-Bold"/>
              <a:cs typeface="Codec Pro Ultra-Bold"/>
              <a:sym typeface="Codec Pro Ultra-Bold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D40063F-0CE4-1B26-7FDF-4F4E4C980D59}"/>
              </a:ext>
            </a:extLst>
          </p:cNvPr>
          <p:cNvSpPr txBox="1"/>
          <p:nvPr/>
        </p:nvSpPr>
        <p:spPr>
          <a:xfrm>
            <a:off x="2641600" y="3774682"/>
            <a:ext cx="148844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2800" indent="-812800" algn="just">
              <a:buFont typeface="+mj-lt"/>
              <a:buAutoNum type="alphaLcPeriod" startAt="4"/>
            </a:pPr>
            <a:r>
              <a:rPr lang="en-US" sz="4000" b="1" dirty="0" err="1">
                <a:solidFill>
                  <a:srgbClr val="003A1A"/>
                </a:solidFill>
                <a:latin typeface="Codec Pro" panose="020B0604020202020204" charset="0"/>
              </a:rPr>
              <a:t>Tetua</a:t>
            </a:r>
            <a:r>
              <a:rPr lang="en-US" sz="4000" b="1" dirty="0">
                <a:solidFill>
                  <a:srgbClr val="003A1A"/>
                </a:solidFill>
                <a:latin typeface="Codec Pro" panose="020B0604020202020204" charset="0"/>
              </a:rPr>
              <a:t>/orang yang </a:t>
            </a:r>
            <a:r>
              <a:rPr lang="en-US" sz="4000" b="1" dirty="0" err="1">
                <a:solidFill>
                  <a:srgbClr val="003A1A"/>
                </a:solidFill>
                <a:latin typeface="Codec Pro" panose="020B0604020202020204" charset="0"/>
              </a:rPr>
              <a:t>dituakan</a:t>
            </a:r>
            <a:r>
              <a:rPr lang="en-US" sz="4000" b="1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000" b="1" dirty="0" err="1">
                <a:solidFill>
                  <a:srgbClr val="003A1A"/>
                </a:solidFill>
                <a:latin typeface="Codec Pro" panose="020B0604020202020204" charset="0"/>
              </a:rPr>
              <a:t>memiliki</a:t>
            </a:r>
            <a:r>
              <a:rPr lang="en-US" sz="4000" b="1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000" b="1" dirty="0" err="1">
                <a:solidFill>
                  <a:srgbClr val="003A1A"/>
                </a:solidFill>
                <a:latin typeface="Codec Pro" panose="020B0604020202020204" charset="0"/>
              </a:rPr>
              <a:t>peran</a:t>
            </a:r>
            <a:r>
              <a:rPr lang="en-US" sz="4000" b="1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000" b="1" dirty="0" err="1">
                <a:solidFill>
                  <a:srgbClr val="003A1A"/>
                </a:solidFill>
                <a:latin typeface="Codec Pro" panose="020B0604020202020204" charset="0"/>
              </a:rPr>
              <a:t>sentral</a:t>
            </a:r>
            <a:endParaRPr lang="en-US" sz="4000" dirty="0">
              <a:solidFill>
                <a:srgbClr val="003A1A"/>
              </a:solidFill>
              <a:latin typeface="Codec Pro" panose="020B0604020202020204" charset="0"/>
            </a:endParaRPr>
          </a:p>
          <a:p>
            <a:pPr marL="812800" indent="-812800" algn="just">
              <a:buFont typeface="+mj-lt"/>
              <a:buAutoNum type="alphaLcPeriod" startAt="4"/>
            </a:pPr>
            <a:r>
              <a:rPr lang="en-US" sz="4000" b="1" dirty="0">
                <a:solidFill>
                  <a:srgbClr val="003A1A"/>
                </a:solidFill>
                <a:latin typeface="Codec Pro" panose="020B0604020202020204" charset="0"/>
              </a:rPr>
              <a:t>Nilai </a:t>
            </a:r>
            <a:r>
              <a:rPr lang="en-US" sz="4000" b="1" dirty="0" err="1">
                <a:solidFill>
                  <a:srgbClr val="003A1A"/>
                </a:solidFill>
                <a:latin typeface="Codec Pro" panose="020B0604020202020204" charset="0"/>
              </a:rPr>
              <a:t>Sipakatau</a:t>
            </a:r>
            <a:r>
              <a:rPr lang="en-US" sz="4000" b="1" dirty="0">
                <a:solidFill>
                  <a:srgbClr val="003A1A"/>
                </a:solidFill>
                <a:latin typeface="Codec Pro" panose="020B0604020202020204" charset="0"/>
              </a:rPr>
              <a:t>, </a:t>
            </a:r>
            <a:r>
              <a:rPr lang="en-US" sz="4000" b="1" dirty="0" err="1">
                <a:solidFill>
                  <a:srgbClr val="003A1A"/>
                </a:solidFill>
                <a:latin typeface="Codec Pro" panose="020B0604020202020204" charset="0"/>
              </a:rPr>
              <a:t>sipakalebbi</a:t>
            </a:r>
            <a:r>
              <a:rPr lang="en-US" sz="4000" b="1" dirty="0">
                <a:solidFill>
                  <a:srgbClr val="003A1A"/>
                </a:solidFill>
                <a:latin typeface="Codec Pro" panose="020B0604020202020204" charset="0"/>
              </a:rPr>
              <a:t>, </a:t>
            </a:r>
            <a:r>
              <a:rPr lang="en-US" sz="4000" b="1" dirty="0" err="1">
                <a:solidFill>
                  <a:srgbClr val="003A1A"/>
                </a:solidFill>
                <a:latin typeface="Codec Pro" panose="020B0604020202020204" charset="0"/>
              </a:rPr>
              <a:t>sipakainga</a:t>
            </a:r>
            <a:r>
              <a:rPr lang="en-US" sz="4000" b="1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000" b="1" dirty="0" err="1">
                <a:solidFill>
                  <a:srgbClr val="003A1A"/>
                </a:solidFill>
                <a:latin typeface="Codec Pro" panose="020B0604020202020204" charset="0"/>
              </a:rPr>
              <a:t>dalam</a:t>
            </a:r>
            <a:r>
              <a:rPr lang="en-US" sz="4000" b="1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000" b="1" dirty="0" err="1">
                <a:solidFill>
                  <a:srgbClr val="003A1A"/>
                </a:solidFill>
                <a:latin typeface="Codec Pro" panose="020B0604020202020204" charset="0"/>
              </a:rPr>
              <a:t>kekerabatan</a:t>
            </a:r>
            <a:endParaRPr lang="en-US" sz="4000" b="1" dirty="0">
              <a:solidFill>
                <a:srgbClr val="003A1A"/>
              </a:solidFill>
              <a:latin typeface="Codec Pro" panose="020B0604020202020204" charset="0"/>
            </a:endParaRPr>
          </a:p>
          <a:p>
            <a:pPr marL="812800" indent="-812800" algn="just">
              <a:buFont typeface="+mj-lt"/>
              <a:buAutoNum type="alphaLcPeriod" startAt="4"/>
            </a:pPr>
            <a:r>
              <a:rPr lang="en-US" sz="4000" b="1" dirty="0" err="1">
                <a:solidFill>
                  <a:srgbClr val="003A1A"/>
                </a:solidFill>
                <a:latin typeface="Codec Pro" panose="020B0604020202020204" charset="0"/>
              </a:rPr>
              <a:t>Keterlibatan</a:t>
            </a:r>
            <a:r>
              <a:rPr lang="en-US" sz="4000" b="1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000" b="1" dirty="0" err="1">
                <a:solidFill>
                  <a:srgbClr val="003A1A"/>
                </a:solidFill>
                <a:latin typeface="Codec Pro" panose="020B0604020202020204" charset="0"/>
              </a:rPr>
              <a:t>keluarga</a:t>
            </a:r>
            <a:r>
              <a:rPr lang="en-US" sz="4000" b="1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000" b="1" dirty="0" err="1">
                <a:solidFill>
                  <a:srgbClr val="003A1A"/>
                </a:solidFill>
                <a:latin typeface="Codec Pro" panose="020B0604020202020204" charset="0"/>
              </a:rPr>
              <a:t>besar</a:t>
            </a:r>
            <a:r>
              <a:rPr lang="en-US" sz="4000" b="1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000" b="1" dirty="0" err="1">
                <a:solidFill>
                  <a:srgbClr val="003A1A"/>
                </a:solidFill>
                <a:latin typeface="Codec Pro" panose="020B0604020202020204" charset="0"/>
              </a:rPr>
              <a:t>dalam</a:t>
            </a:r>
            <a:r>
              <a:rPr lang="en-US" sz="4000" b="1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000" b="1" dirty="0" err="1">
                <a:solidFill>
                  <a:srgbClr val="003A1A"/>
                </a:solidFill>
                <a:latin typeface="Codec Pro" panose="020B0604020202020204" charset="0"/>
              </a:rPr>
              <a:t>upacara</a:t>
            </a:r>
            <a:r>
              <a:rPr lang="en-US" sz="4000" b="1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000" b="1" dirty="0" err="1">
                <a:solidFill>
                  <a:srgbClr val="003A1A"/>
                </a:solidFill>
                <a:latin typeface="Codec Pro" panose="020B0604020202020204" charset="0"/>
              </a:rPr>
              <a:t>adat</a:t>
            </a:r>
            <a:r>
              <a:rPr lang="en-US" sz="4000" b="1" dirty="0">
                <a:solidFill>
                  <a:srgbClr val="003A1A"/>
                </a:solidFill>
                <a:latin typeface="Codec Pro" panose="020B0604020202020204" charset="0"/>
              </a:rPr>
              <a:t> dan ritual </a:t>
            </a:r>
            <a:r>
              <a:rPr lang="en-US" sz="4000" b="1" dirty="0" err="1">
                <a:solidFill>
                  <a:srgbClr val="003A1A"/>
                </a:solidFill>
                <a:latin typeface="Codec Pro" panose="020B0604020202020204" charset="0"/>
              </a:rPr>
              <a:t>sosial</a:t>
            </a:r>
            <a:endParaRPr lang="en-US" sz="4000" b="1" dirty="0">
              <a:solidFill>
                <a:srgbClr val="003A1A"/>
              </a:solidFill>
              <a:latin typeface="Codec Pr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52768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4B8BDC-0A21-DE34-7947-CD3F544A6F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>
            <a:extLst>
              <a:ext uri="{FF2B5EF4-FFF2-40B4-BE49-F238E27FC236}">
                <a16:creationId xmlns:a16="http://schemas.microsoft.com/office/drawing/2014/main" id="{0B0D6DB8-0CB0-1C27-B1B7-7EBBFDB20D86}"/>
              </a:ext>
            </a:extLst>
          </p:cNvPr>
          <p:cNvGrpSpPr/>
          <p:nvPr/>
        </p:nvGrpSpPr>
        <p:grpSpPr>
          <a:xfrm>
            <a:off x="16993713" y="-1969539"/>
            <a:ext cx="3086100" cy="3086100"/>
            <a:chOff x="0" y="0"/>
            <a:chExt cx="812800" cy="81280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BC25A25C-44E1-DD0A-1763-5CBA292BC62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8CC342"/>
            </a:solidFill>
          </p:spPr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97403EF7-2EAA-E998-25FD-E92D0B5232E0}"/>
                </a:ext>
              </a:extLst>
            </p:cNvPr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31"/>
                </a:lnSpc>
              </a:pPr>
              <a:endParaRPr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A1E1EB4B-A43A-5BD1-31ED-9BCA95DBBC25}"/>
              </a:ext>
            </a:extLst>
          </p:cNvPr>
          <p:cNvGrpSpPr/>
          <p:nvPr/>
        </p:nvGrpSpPr>
        <p:grpSpPr>
          <a:xfrm>
            <a:off x="-2781143" y="9029700"/>
            <a:ext cx="8822235" cy="3086100"/>
            <a:chOff x="0" y="0"/>
            <a:chExt cx="2323552" cy="8128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69CC0F34-156C-2262-8230-DF6406A460B8}"/>
                </a:ext>
              </a:extLst>
            </p:cNvPr>
            <p:cNvSpPr/>
            <p:nvPr/>
          </p:nvSpPr>
          <p:spPr>
            <a:xfrm>
              <a:off x="0" y="0"/>
              <a:ext cx="2323552" cy="812800"/>
            </a:xfrm>
            <a:custGeom>
              <a:avLst/>
              <a:gdLst/>
              <a:ahLst/>
              <a:cxnLst/>
              <a:rect l="l" t="t" r="r" b="b"/>
              <a:pathLst>
                <a:path w="2323552" h="812800">
                  <a:moveTo>
                    <a:pt x="0" y="0"/>
                  </a:moveTo>
                  <a:lnTo>
                    <a:pt x="2323552" y="0"/>
                  </a:lnTo>
                  <a:lnTo>
                    <a:pt x="232355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8CC342"/>
            </a:solidFill>
          </p:spPr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3E9DC53F-AE6C-B364-E9C7-B08C7E3ADD64}"/>
                </a:ext>
              </a:extLst>
            </p:cNvPr>
            <p:cNvSpPr txBox="1"/>
            <p:nvPr/>
          </p:nvSpPr>
          <p:spPr>
            <a:xfrm>
              <a:off x="0" y="-85725"/>
              <a:ext cx="2323552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31"/>
                </a:lnSpc>
              </a:pPr>
              <a:endParaRPr/>
            </a:p>
          </p:txBody>
        </p:sp>
      </p:grpSp>
      <p:sp>
        <p:nvSpPr>
          <p:cNvPr id="16" name="TextBox 9">
            <a:extLst>
              <a:ext uri="{FF2B5EF4-FFF2-40B4-BE49-F238E27FC236}">
                <a16:creationId xmlns:a16="http://schemas.microsoft.com/office/drawing/2014/main" id="{2CE9DB11-7F4D-6951-FA43-08A981ADDC36}"/>
              </a:ext>
            </a:extLst>
          </p:cNvPr>
          <p:cNvSpPr txBox="1"/>
          <p:nvPr/>
        </p:nvSpPr>
        <p:spPr>
          <a:xfrm>
            <a:off x="1828800" y="419100"/>
            <a:ext cx="3128784" cy="728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31"/>
              </a:lnSpc>
            </a:pPr>
            <a:r>
              <a:rPr lang="en-US" sz="3000" b="1" spc="-125" dirty="0">
                <a:latin typeface="Codec Pro Ultra-Bold"/>
                <a:ea typeface="Codec Pro Ultra-Bold"/>
                <a:cs typeface="Codec Pro Ultra-Bold"/>
                <a:sym typeface="Codec Pro Ultra-Bold"/>
              </a:rPr>
              <a:t>STAI DDI</a:t>
            </a:r>
          </a:p>
          <a:p>
            <a:pPr algn="l">
              <a:lnSpc>
                <a:spcPts val="2831"/>
              </a:lnSpc>
            </a:pPr>
            <a:r>
              <a:rPr lang="en-US" sz="3000" b="1" spc="-125" dirty="0">
                <a:latin typeface="Codec Pro Ultra-Bold"/>
                <a:ea typeface="Codec Pro Ultra-Bold"/>
                <a:cs typeface="Codec Pro Ultra-Bold"/>
                <a:sym typeface="Codec Pro Ultra-Bold"/>
              </a:rPr>
              <a:t>PANGKEP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54BCEE2-D6EB-A2F7-96A4-B23FFE13C3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42900"/>
            <a:ext cx="838200" cy="8382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E275E59-CB1C-2B34-9727-ABF701ACB673}"/>
              </a:ext>
            </a:extLst>
          </p:cNvPr>
          <p:cNvSpPr txBox="1"/>
          <p:nvPr/>
        </p:nvSpPr>
        <p:spPr>
          <a:xfrm>
            <a:off x="1419105" y="9297769"/>
            <a:ext cx="45647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3A1A"/>
                </a:solidFill>
              </a:rPr>
              <a:t>staiddipangkep.ac.id</a:t>
            </a:r>
          </a:p>
        </p:txBody>
      </p:sp>
      <p:grpSp>
        <p:nvGrpSpPr>
          <p:cNvPr id="6" name="Group 10">
            <a:extLst>
              <a:ext uri="{FF2B5EF4-FFF2-40B4-BE49-F238E27FC236}">
                <a16:creationId xmlns:a16="http://schemas.microsoft.com/office/drawing/2014/main" id="{EA585082-257C-67BF-1DB6-B130F79869E4}"/>
              </a:ext>
            </a:extLst>
          </p:cNvPr>
          <p:cNvGrpSpPr/>
          <p:nvPr/>
        </p:nvGrpSpPr>
        <p:grpSpPr>
          <a:xfrm>
            <a:off x="-1734934" y="2324026"/>
            <a:ext cx="4114799" cy="950967"/>
            <a:chOff x="0" y="0"/>
            <a:chExt cx="2323552" cy="812800"/>
          </a:xfrm>
          <a:solidFill>
            <a:srgbClr val="007033"/>
          </a:solidFill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24297310-B09B-CD16-7E35-D158A0BE0437}"/>
                </a:ext>
              </a:extLst>
            </p:cNvPr>
            <p:cNvSpPr/>
            <p:nvPr/>
          </p:nvSpPr>
          <p:spPr>
            <a:xfrm>
              <a:off x="0" y="0"/>
              <a:ext cx="2323552" cy="812800"/>
            </a:xfrm>
            <a:custGeom>
              <a:avLst/>
              <a:gdLst/>
              <a:ahLst/>
              <a:cxnLst/>
              <a:rect l="l" t="t" r="r" b="b"/>
              <a:pathLst>
                <a:path w="2323552" h="812800">
                  <a:moveTo>
                    <a:pt x="0" y="0"/>
                  </a:moveTo>
                  <a:lnTo>
                    <a:pt x="2323552" y="0"/>
                  </a:lnTo>
                  <a:lnTo>
                    <a:pt x="2323552" y="812800"/>
                  </a:lnTo>
                  <a:lnTo>
                    <a:pt x="0" y="812800"/>
                  </a:lnTo>
                  <a:close/>
                </a:path>
              </a:pathLst>
            </a:custGeom>
            <a:grpFill/>
          </p:spPr>
        </p:sp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D3CE997C-9157-3E1D-F288-69824202A12C}"/>
                </a:ext>
              </a:extLst>
            </p:cNvPr>
            <p:cNvSpPr txBox="1"/>
            <p:nvPr/>
          </p:nvSpPr>
          <p:spPr>
            <a:xfrm>
              <a:off x="0" y="-85725"/>
              <a:ext cx="2323552" cy="89852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31"/>
                </a:lnSpc>
              </a:pPr>
              <a:endParaRPr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9B5FAB5-D3C0-6558-444D-80E63AB321A4}"/>
              </a:ext>
            </a:extLst>
          </p:cNvPr>
          <p:cNvSpPr txBox="1"/>
          <p:nvPr/>
        </p:nvSpPr>
        <p:spPr>
          <a:xfrm>
            <a:off x="1257300" y="2291677"/>
            <a:ext cx="186413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Codec Pro Ultra-Bold"/>
                <a:sym typeface="Codec Pro Ultra-Bold"/>
              </a:rPr>
              <a:t>4</a:t>
            </a:r>
            <a:endParaRPr lang="en-US" sz="6000" dirty="0">
              <a:solidFill>
                <a:schemeClr val="bg1"/>
              </a:solidFill>
            </a:endParaRP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978FFA15-DF30-68B2-56B1-5C9C2F9A6AE5}"/>
              </a:ext>
            </a:extLst>
          </p:cNvPr>
          <p:cNvSpPr txBox="1"/>
          <p:nvPr/>
        </p:nvSpPr>
        <p:spPr>
          <a:xfrm>
            <a:off x="2667000" y="2185260"/>
            <a:ext cx="16678612" cy="9509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813"/>
              </a:lnSpc>
            </a:pPr>
            <a:r>
              <a:rPr lang="en-US" sz="5000" dirty="0" err="1">
                <a:solidFill>
                  <a:srgbClr val="407031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Hubungan</a:t>
            </a:r>
            <a:r>
              <a:rPr lang="en-US" sz="5000" dirty="0">
                <a:solidFill>
                  <a:srgbClr val="407031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Antar </a:t>
            </a:r>
            <a:r>
              <a:rPr lang="en-US" sz="5000" dirty="0" err="1">
                <a:solidFill>
                  <a:srgbClr val="407031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Anggota</a:t>
            </a:r>
            <a:r>
              <a:rPr lang="en-US" sz="5000" dirty="0">
                <a:solidFill>
                  <a:srgbClr val="407031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Masyarakat Desa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333877-4477-8684-25C7-22CA039647FE}"/>
              </a:ext>
            </a:extLst>
          </p:cNvPr>
          <p:cNvSpPr txBox="1"/>
          <p:nvPr/>
        </p:nvSpPr>
        <p:spPr>
          <a:xfrm>
            <a:off x="2641600" y="3774682"/>
            <a:ext cx="148844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2800" indent="-812800" algn="just">
              <a:buFont typeface="+mj-lt"/>
              <a:buAutoNum type="alphaLcPeriod"/>
            </a:pP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Erat dan personal. Warga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saling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mengenal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secara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langsung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,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baik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pribadi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,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latar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belakang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keluarga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maupun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sejarah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hidup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masing-masing</a:t>
            </a:r>
          </a:p>
          <a:p>
            <a:pPr marL="812800" indent="-812800" algn="just">
              <a:buFont typeface="+mj-lt"/>
              <a:buAutoNum type="alphaLcPeriod"/>
            </a:pP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Terdapat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ikatan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kekerabatan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dan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kedekatan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emosional</a:t>
            </a:r>
            <a:endParaRPr lang="en-US" sz="4000" dirty="0">
              <a:solidFill>
                <a:srgbClr val="003A1A"/>
              </a:solidFill>
              <a:latin typeface="Codec Pro" panose="020B0604020202020204" charset="0"/>
            </a:endParaRPr>
          </a:p>
          <a:p>
            <a:pPr marL="812800" indent="-812800" algn="just">
              <a:buFont typeface="+mj-lt"/>
              <a:buAutoNum type="alphaLcPeriod"/>
            </a:pP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Solidaritas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dan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partisipasi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sosial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tinggi</a:t>
            </a:r>
            <a:endParaRPr lang="en-US" sz="4000" dirty="0">
              <a:solidFill>
                <a:srgbClr val="003A1A"/>
              </a:solidFill>
              <a:latin typeface="Codec Pro" panose="020B0604020202020204" charset="0"/>
            </a:endParaRPr>
          </a:p>
          <a:p>
            <a:pPr marL="812800" indent="-812800" algn="just">
              <a:buFont typeface="+mj-lt"/>
              <a:buAutoNum type="alphaLcPeriod"/>
            </a:pP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Pola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komunikasi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langsung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dan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tatap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muka</a:t>
            </a:r>
            <a:endParaRPr lang="en-US" sz="4000" dirty="0">
              <a:solidFill>
                <a:srgbClr val="003A1A"/>
              </a:solidFill>
              <a:latin typeface="Codec Pro" panose="020B0604020202020204" charset="0"/>
            </a:endParaRPr>
          </a:p>
          <a:p>
            <a:pPr marL="812800" indent="-812800" algn="just">
              <a:buFont typeface="+mj-lt"/>
              <a:buAutoNum type="alphaLcPeriod"/>
            </a:pP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Hubungan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sosial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dan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jangka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panjang</a:t>
            </a:r>
            <a:endParaRPr lang="en-US" sz="4000" dirty="0">
              <a:solidFill>
                <a:srgbClr val="003A1A"/>
              </a:solidFill>
              <a:latin typeface="Codec Pro" panose="020B0604020202020204" charset="0"/>
            </a:endParaRPr>
          </a:p>
          <a:p>
            <a:pPr marL="812800" indent="-812800" algn="just">
              <a:buFont typeface="+mj-lt"/>
              <a:buAutoNum type="alphaLcPeriod"/>
            </a:pPr>
            <a:r>
              <a:rPr lang="en-US" sz="4000" b="1" dirty="0">
                <a:solidFill>
                  <a:srgbClr val="003A1A"/>
                </a:solidFill>
                <a:latin typeface="Codec Pro" panose="020B0604020202020204" charset="0"/>
              </a:rPr>
              <a:t>Ada </a:t>
            </a:r>
            <a:r>
              <a:rPr lang="en-US" sz="4000" b="1" dirty="0" err="1">
                <a:solidFill>
                  <a:srgbClr val="003A1A"/>
                </a:solidFill>
                <a:latin typeface="Codec Pro" panose="020B0604020202020204" charset="0"/>
              </a:rPr>
              <a:t>penghormatan</a:t>
            </a:r>
            <a:r>
              <a:rPr lang="en-US" sz="4000" b="1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000" b="1" dirty="0" err="1">
                <a:solidFill>
                  <a:srgbClr val="003A1A"/>
                </a:solidFill>
                <a:latin typeface="Codec Pro" panose="020B0604020202020204" charset="0"/>
              </a:rPr>
              <a:t>berdasarkan</a:t>
            </a:r>
            <a:r>
              <a:rPr lang="en-US" sz="4000" b="1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000" b="1" dirty="0" err="1">
                <a:solidFill>
                  <a:srgbClr val="003A1A"/>
                </a:solidFill>
                <a:latin typeface="Codec Pro" panose="020B0604020202020204" charset="0"/>
              </a:rPr>
              <a:t>hierarki</a:t>
            </a:r>
            <a:r>
              <a:rPr lang="en-US" sz="4000" b="1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000" b="1" dirty="0" err="1">
                <a:solidFill>
                  <a:srgbClr val="003A1A"/>
                </a:solidFill>
                <a:latin typeface="Codec Pro" panose="020B0604020202020204" charset="0"/>
              </a:rPr>
              <a:t>sosial</a:t>
            </a:r>
            <a:endParaRPr lang="en-US" sz="4000" b="1" dirty="0">
              <a:solidFill>
                <a:srgbClr val="003A1A"/>
              </a:solidFill>
              <a:latin typeface="Codec Pro" panose="020B0604020202020204" charset="0"/>
            </a:endParaRPr>
          </a:p>
          <a:p>
            <a:pPr marL="812800" indent="-812800" algn="just">
              <a:buFont typeface="+mj-lt"/>
              <a:buAutoNum type="alphaLcPeriod"/>
            </a:pPr>
            <a:endParaRPr lang="en-US" sz="4000" dirty="0">
              <a:solidFill>
                <a:srgbClr val="003A1A"/>
              </a:solidFill>
              <a:latin typeface="Codec Pr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3465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B5AD97-94A5-98BF-9ABE-EDF4C481A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>
            <a:extLst>
              <a:ext uri="{FF2B5EF4-FFF2-40B4-BE49-F238E27FC236}">
                <a16:creationId xmlns:a16="http://schemas.microsoft.com/office/drawing/2014/main" id="{84132F47-7CF9-D609-E0BE-7B9BACB0C1AA}"/>
              </a:ext>
            </a:extLst>
          </p:cNvPr>
          <p:cNvGrpSpPr/>
          <p:nvPr/>
        </p:nvGrpSpPr>
        <p:grpSpPr>
          <a:xfrm>
            <a:off x="16993713" y="-1969539"/>
            <a:ext cx="3086100" cy="3086100"/>
            <a:chOff x="0" y="0"/>
            <a:chExt cx="812800" cy="81280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DF765855-F7A3-B3E3-B249-B926D31A78E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8CC342"/>
            </a:solidFill>
          </p:spPr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C9B4FDAC-2F6E-723A-F782-C9CE3B6AE85E}"/>
                </a:ext>
              </a:extLst>
            </p:cNvPr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31"/>
                </a:lnSpc>
              </a:pPr>
              <a:endParaRPr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513E590-ABCE-31A9-5C83-D93FF3E0BEF1}"/>
              </a:ext>
            </a:extLst>
          </p:cNvPr>
          <p:cNvGrpSpPr/>
          <p:nvPr/>
        </p:nvGrpSpPr>
        <p:grpSpPr>
          <a:xfrm>
            <a:off x="838200" y="342900"/>
            <a:ext cx="4119384" cy="838200"/>
            <a:chOff x="838200" y="342900"/>
            <a:chExt cx="4119384" cy="838200"/>
          </a:xfrm>
        </p:grpSpPr>
        <p:sp>
          <p:nvSpPr>
            <p:cNvPr id="16" name="TextBox 9">
              <a:extLst>
                <a:ext uri="{FF2B5EF4-FFF2-40B4-BE49-F238E27FC236}">
                  <a16:creationId xmlns:a16="http://schemas.microsoft.com/office/drawing/2014/main" id="{2D8246C0-AABC-DC6C-7856-D51F863D4F5B}"/>
                </a:ext>
              </a:extLst>
            </p:cNvPr>
            <p:cNvSpPr txBox="1"/>
            <p:nvPr/>
          </p:nvSpPr>
          <p:spPr>
            <a:xfrm>
              <a:off x="1828800" y="419100"/>
              <a:ext cx="3128784" cy="7287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31"/>
                </a:lnSpc>
              </a:pPr>
              <a:r>
                <a:rPr lang="en-US" sz="3000" b="1" spc="-125" dirty="0">
                  <a:latin typeface="Codec Pro Ultra-Bold"/>
                  <a:ea typeface="Codec Pro Ultra-Bold"/>
                  <a:cs typeface="Codec Pro Ultra-Bold"/>
                  <a:sym typeface="Codec Pro Ultra-Bold"/>
                </a:rPr>
                <a:t>STAI DDI</a:t>
              </a:r>
            </a:p>
            <a:p>
              <a:pPr algn="l">
                <a:lnSpc>
                  <a:spcPts val="2831"/>
                </a:lnSpc>
              </a:pPr>
              <a:r>
                <a:rPr lang="en-US" sz="3000" b="1" spc="-125" dirty="0">
                  <a:latin typeface="Codec Pro Ultra-Bold"/>
                  <a:ea typeface="Codec Pro Ultra-Bold"/>
                  <a:cs typeface="Codec Pro Ultra-Bold"/>
                  <a:sym typeface="Codec Pro Ultra-Bold"/>
                </a:rPr>
                <a:t>PANGKEP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FFE6DD7-30D9-27EB-7F6D-B8549F9602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342900"/>
              <a:ext cx="838200" cy="838200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E53DCE3-01F0-362C-4E5E-5E27A7BA88AE}"/>
              </a:ext>
            </a:extLst>
          </p:cNvPr>
          <p:cNvSpPr txBox="1"/>
          <p:nvPr/>
        </p:nvSpPr>
        <p:spPr>
          <a:xfrm>
            <a:off x="685800" y="9176182"/>
            <a:ext cx="45647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3A1A"/>
                </a:solidFill>
              </a:rPr>
              <a:t>staiddipangkep.ac.id</a:t>
            </a:r>
          </a:p>
        </p:txBody>
      </p:sp>
      <p:grpSp>
        <p:nvGrpSpPr>
          <p:cNvPr id="6" name="Group 10">
            <a:extLst>
              <a:ext uri="{FF2B5EF4-FFF2-40B4-BE49-F238E27FC236}">
                <a16:creationId xmlns:a16="http://schemas.microsoft.com/office/drawing/2014/main" id="{5B76E2A3-61AB-8EE6-437A-2DCB2E3916B8}"/>
              </a:ext>
            </a:extLst>
          </p:cNvPr>
          <p:cNvGrpSpPr/>
          <p:nvPr/>
        </p:nvGrpSpPr>
        <p:grpSpPr>
          <a:xfrm>
            <a:off x="-1626588" y="2176173"/>
            <a:ext cx="4114799" cy="1138527"/>
            <a:chOff x="0" y="0"/>
            <a:chExt cx="2323552" cy="812800"/>
          </a:xfrm>
          <a:solidFill>
            <a:srgbClr val="007033"/>
          </a:solidFill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813B2E95-1544-5F2C-F954-5D114BEC29E8}"/>
                </a:ext>
              </a:extLst>
            </p:cNvPr>
            <p:cNvSpPr/>
            <p:nvPr/>
          </p:nvSpPr>
          <p:spPr>
            <a:xfrm>
              <a:off x="0" y="0"/>
              <a:ext cx="2323552" cy="812800"/>
            </a:xfrm>
            <a:custGeom>
              <a:avLst/>
              <a:gdLst/>
              <a:ahLst/>
              <a:cxnLst/>
              <a:rect l="l" t="t" r="r" b="b"/>
              <a:pathLst>
                <a:path w="2323552" h="812800">
                  <a:moveTo>
                    <a:pt x="0" y="0"/>
                  </a:moveTo>
                  <a:lnTo>
                    <a:pt x="2323552" y="0"/>
                  </a:lnTo>
                  <a:lnTo>
                    <a:pt x="2323552" y="812800"/>
                  </a:lnTo>
                  <a:lnTo>
                    <a:pt x="0" y="812800"/>
                  </a:lnTo>
                  <a:close/>
                </a:path>
              </a:pathLst>
            </a:custGeom>
            <a:grpFill/>
          </p:spPr>
        </p:sp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0F9989F4-16B2-0979-42C1-A8312880FF6C}"/>
                </a:ext>
              </a:extLst>
            </p:cNvPr>
            <p:cNvSpPr txBox="1"/>
            <p:nvPr/>
          </p:nvSpPr>
          <p:spPr>
            <a:xfrm>
              <a:off x="0" y="-85725"/>
              <a:ext cx="2323552" cy="89852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31"/>
                </a:lnSpc>
              </a:pPr>
              <a:endParaRPr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AA7BA832-50E9-0D3E-FFFE-04CD834844E3}"/>
              </a:ext>
            </a:extLst>
          </p:cNvPr>
          <p:cNvSpPr txBox="1"/>
          <p:nvPr/>
        </p:nvSpPr>
        <p:spPr>
          <a:xfrm>
            <a:off x="1447800" y="1991261"/>
            <a:ext cx="186413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Codec Pro Ultra-Bold"/>
                <a:sym typeface="Codec Pro Ultra-Bold"/>
              </a:rPr>
              <a:t>5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10C70FE4-440E-EC4B-16C7-425151681A84}"/>
              </a:ext>
            </a:extLst>
          </p:cNvPr>
          <p:cNvSpPr txBox="1"/>
          <p:nvPr/>
        </p:nvSpPr>
        <p:spPr>
          <a:xfrm>
            <a:off x="1066800" y="3877439"/>
            <a:ext cx="5486400" cy="30008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813"/>
              </a:lnSpc>
            </a:pPr>
            <a:r>
              <a:rPr lang="en-US" sz="7000" dirty="0" err="1">
                <a:solidFill>
                  <a:srgbClr val="407031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Hubungan</a:t>
            </a:r>
            <a:r>
              <a:rPr lang="en-US" sz="7000" dirty="0">
                <a:solidFill>
                  <a:srgbClr val="407031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7000" dirty="0" err="1">
                <a:solidFill>
                  <a:srgbClr val="407031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Dengan</a:t>
            </a:r>
            <a:r>
              <a:rPr lang="en-US" sz="7000" dirty="0">
                <a:solidFill>
                  <a:srgbClr val="407031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Alam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AFE96E4-6AFD-9BE0-EE50-2750F0E536A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173" b="11630"/>
          <a:stretch>
            <a:fillRect/>
          </a:stretch>
        </p:blipFill>
        <p:spPr>
          <a:xfrm>
            <a:off x="5983848" y="1555794"/>
            <a:ext cx="15403257" cy="81190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4D7DCF8-8EE2-B8D6-EBFA-A7B580F2543D}"/>
              </a:ext>
            </a:extLst>
          </p:cNvPr>
          <p:cNvSpPr txBox="1"/>
          <p:nvPr/>
        </p:nvSpPr>
        <p:spPr>
          <a:xfrm>
            <a:off x="6934200" y="2242198"/>
            <a:ext cx="6934200" cy="783193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003A1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5C2A"/>
                </a:solidFill>
                <a:latin typeface="Codec Pro" panose="020B0604020202020204" charset="0"/>
              </a:rPr>
              <a:t>Sumber</a:t>
            </a:r>
            <a:r>
              <a:rPr lang="en-US" sz="4000" b="1" dirty="0">
                <a:solidFill>
                  <a:srgbClr val="005C2A"/>
                </a:solidFill>
                <a:latin typeface="Codec Pro" panose="020B0604020202020204" charset="0"/>
              </a:rPr>
              <a:t> </a:t>
            </a:r>
            <a:r>
              <a:rPr lang="en-US" sz="4000" b="1" dirty="0" err="1">
                <a:solidFill>
                  <a:srgbClr val="005C2A"/>
                </a:solidFill>
                <a:latin typeface="Codec Pro" panose="020B0604020202020204" charset="0"/>
              </a:rPr>
              <a:t>utama</a:t>
            </a:r>
            <a:r>
              <a:rPr lang="en-US" sz="4000" b="1" dirty="0">
                <a:solidFill>
                  <a:srgbClr val="005C2A"/>
                </a:solidFill>
                <a:latin typeface="Codec Pro" panose="020B0604020202020204" charset="0"/>
              </a:rPr>
              <a:t> </a:t>
            </a:r>
            <a:r>
              <a:rPr lang="en-US" sz="4000" b="1" dirty="0" err="1">
                <a:solidFill>
                  <a:srgbClr val="005C2A"/>
                </a:solidFill>
                <a:latin typeface="Codec Pro" panose="020B0604020202020204" charset="0"/>
              </a:rPr>
              <a:t>kehidupan</a:t>
            </a:r>
            <a:endParaRPr lang="en-US" sz="4000" b="1" dirty="0">
              <a:solidFill>
                <a:srgbClr val="005C2A"/>
              </a:solidFill>
              <a:latin typeface="Codec Pro" panose="020B060402020202020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AE3662-3718-38B4-4124-17B3F3618E20}"/>
              </a:ext>
            </a:extLst>
          </p:cNvPr>
          <p:cNvSpPr txBox="1"/>
          <p:nvPr/>
        </p:nvSpPr>
        <p:spPr>
          <a:xfrm>
            <a:off x="6919823" y="3680525"/>
            <a:ext cx="6934200" cy="1464231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003A1A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5C2A"/>
                </a:solidFill>
                <a:latin typeface="Codec Pro" panose="020B0604020202020204" charset="0"/>
              </a:rPr>
              <a:t>Pembentuk</a:t>
            </a:r>
            <a:r>
              <a:rPr lang="en-US" sz="4000" b="1" dirty="0">
                <a:solidFill>
                  <a:srgbClr val="005C2A"/>
                </a:solidFill>
                <a:latin typeface="Codec Pro" panose="020B0604020202020204" charset="0"/>
              </a:rPr>
              <a:t> </a:t>
            </a:r>
            <a:r>
              <a:rPr lang="en-US" sz="4000" b="1" dirty="0" err="1">
                <a:solidFill>
                  <a:srgbClr val="005C2A"/>
                </a:solidFill>
                <a:latin typeface="Codec Pro" panose="020B0604020202020204" charset="0"/>
              </a:rPr>
              <a:t>pengetahuan</a:t>
            </a:r>
            <a:r>
              <a:rPr lang="en-US" sz="4000" b="1" dirty="0">
                <a:solidFill>
                  <a:srgbClr val="005C2A"/>
                </a:solidFill>
                <a:latin typeface="Codec Pro" panose="020B0604020202020204" charset="0"/>
              </a:rPr>
              <a:t> </a:t>
            </a:r>
            <a:r>
              <a:rPr lang="en-US" sz="4000" b="1" dirty="0" err="1">
                <a:solidFill>
                  <a:srgbClr val="005C2A"/>
                </a:solidFill>
                <a:latin typeface="Codec Pro" panose="020B0604020202020204" charset="0"/>
              </a:rPr>
              <a:t>Tradisional</a:t>
            </a:r>
            <a:endParaRPr lang="en-US" sz="4000" b="1" dirty="0">
              <a:solidFill>
                <a:srgbClr val="005C2A"/>
              </a:solidFill>
              <a:latin typeface="Codec Pro" panose="020B060402020202020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92019C-9115-818B-2992-302389ED61EA}"/>
              </a:ext>
            </a:extLst>
          </p:cNvPr>
          <p:cNvSpPr txBox="1"/>
          <p:nvPr/>
        </p:nvSpPr>
        <p:spPr>
          <a:xfrm>
            <a:off x="6919823" y="5583989"/>
            <a:ext cx="6934200" cy="1464231"/>
          </a:xfrm>
          <a:prstGeom prst="flowChartAlternateProcess">
            <a:avLst/>
          </a:prstGeom>
          <a:solidFill>
            <a:schemeClr val="bg1"/>
          </a:solidFill>
          <a:ln w="38100">
            <a:solidFill>
              <a:srgbClr val="003A1A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5C2A"/>
                </a:solidFill>
                <a:latin typeface="Codec Pro" panose="020B0604020202020204" charset="0"/>
              </a:rPr>
              <a:t>Bagian </a:t>
            </a:r>
            <a:r>
              <a:rPr lang="en-US" sz="4000" b="1" dirty="0" err="1">
                <a:solidFill>
                  <a:srgbClr val="005C2A"/>
                </a:solidFill>
                <a:latin typeface="Codec Pro" panose="020B0604020202020204" charset="0"/>
              </a:rPr>
              <a:t>dari</a:t>
            </a:r>
            <a:r>
              <a:rPr lang="en-US" sz="4000" b="1" dirty="0">
                <a:solidFill>
                  <a:srgbClr val="005C2A"/>
                </a:solidFill>
                <a:latin typeface="Codec Pro" panose="020B0604020202020204" charset="0"/>
              </a:rPr>
              <a:t> </a:t>
            </a:r>
            <a:r>
              <a:rPr lang="en-US" sz="4000" b="1" dirty="0" err="1">
                <a:solidFill>
                  <a:srgbClr val="005C2A"/>
                </a:solidFill>
                <a:latin typeface="Codec Pro" panose="020B0604020202020204" charset="0"/>
              </a:rPr>
              <a:t>tradisi</a:t>
            </a:r>
            <a:r>
              <a:rPr lang="en-US" sz="4000" b="1" dirty="0">
                <a:solidFill>
                  <a:srgbClr val="005C2A"/>
                </a:solidFill>
                <a:latin typeface="Codec Pro" panose="020B0604020202020204" charset="0"/>
              </a:rPr>
              <a:t> dan </a:t>
            </a:r>
            <a:r>
              <a:rPr lang="en-US" sz="4000" b="1" dirty="0" err="1">
                <a:solidFill>
                  <a:srgbClr val="005C2A"/>
                </a:solidFill>
                <a:latin typeface="Codec Pro" panose="020B0604020202020204" charset="0"/>
              </a:rPr>
              <a:t>kepercayaan</a:t>
            </a:r>
            <a:r>
              <a:rPr lang="en-US" sz="4000" b="1" dirty="0">
                <a:solidFill>
                  <a:srgbClr val="005C2A"/>
                </a:solidFill>
                <a:latin typeface="Codec Pro" panose="020B0604020202020204" charset="0"/>
              </a:rPr>
              <a:t> </a:t>
            </a:r>
            <a:r>
              <a:rPr lang="en-US" sz="4000" b="1" dirty="0" err="1">
                <a:solidFill>
                  <a:srgbClr val="005C2A"/>
                </a:solidFill>
                <a:latin typeface="Codec Pro" panose="020B0604020202020204" charset="0"/>
              </a:rPr>
              <a:t>masyarakat</a:t>
            </a:r>
            <a:endParaRPr lang="en-US" sz="4000" b="1" dirty="0">
              <a:solidFill>
                <a:srgbClr val="005C2A"/>
              </a:solidFill>
              <a:latin typeface="Codec Pr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33005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>
            <a:extLst>
              <a:ext uri="{FF2B5EF4-FFF2-40B4-BE49-F238E27FC236}">
                <a16:creationId xmlns:a16="http://schemas.microsoft.com/office/drawing/2014/main" id="{C75EFB7D-ACD9-171F-7F1D-9E225538E3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29" b="23482"/>
          <a:stretch>
            <a:fillRect/>
          </a:stretch>
        </p:blipFill>
        <p:spPr bwMode="auto">
          <a:xfrm>
            <a:off x="-381000" y="3771900"/>
            <a:ext cx="19354800" cy="562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9"/>
          <p:cNvSpPr txBox="1"/>
          <p:nvPr/>
        </p:nvSpPr>
        <p:spPr>
          <a:xfrm>
            <a:off x="1524000" y="1567866"/>
            <a:ext cx="14800650" cy="22090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828"/>
              </a:lnSpc>
            </a:pPr>
            <a:r>
              <a:rPr lang="en-US" sz="7000" b="1" dirty="0" err="1">
                <a:solidFill>
                  <a:srgbClr val="407031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Bagaimana</a:t>
            </a:r>
            <a:r>
              <a:rPr lang="en-US" sz="7000" b="1" dirty="0">
                <a:solidFill>
                  <a:srgbClr val="407031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7000" b="1" dirty="0" err="1">
                <a:solidFill>
                  <a:srgbClr val="407031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membangun</a:t>
            </a:r>
            <a:r>
              <a:rPr lang="en-US" sz="7000" b="1" dirty="0">
                <a:solidFill>
                  <a:srgbClr val="407031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7000" b="1" dirty="0" err="1">
                <a:solidFill>
                  <a:srgbClr val="407031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kedekatan</a:t>
            </a:r>
            <a:r>
              <a:rPr lang="en-US" sz="7000" b="1" dirty="0">
                <a:solidFill>
                  <a:srgbClr val="407031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7000" b="1" dirty="0" err="1">
                <a:solidFill>
                  <a:srgbClr val="407031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dengan</a:t>
            </a:r>
            <a:r>
              <a:rPr lang="en-US" sz="7000" b="1" dirty="0">
                <a:solidFill>
                  <a:srgbClr val="407031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7000" b="1" dirty="0" err="1">
                <a:solidFill>
                  <a:srgbClr val="407031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masyarakat</a:t>
            </a:r>
            <a:r>
              <a:rPr lang="en-US" sz="7000" b="1" dirty="0">
                <a:solidFill>
                  <a:srgbClr val="407031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42FBC15-103E-E6BF-6079-44609E41C584}"/>
              </a:ext>
            </a:extLst>
          </p:cNvPr>
          <p:cNvGrpSpPr/>
          <p:nvPr/>
        </p:nvGrpSpPr>
        <p:grpSpPr>
          <a:xfrm>
            <a:off x="838200" y="342900"/>
            <a:ext cx="4119384" cy="838200"/>
            <a:chOff x="838200" y="342900"/>
            <a:chExt cx="4119384" cy="838200"/>
          </a:xfrm>
        </p:grpSpPr>
        <p:sp>
          <p:nvSpPr>
            <p:cNvPr id="12" name="TextBox 9">
              <a:extLst>
                <a:ext uri="{FF2B5EF4-FFF2-40B4-BE49-F238E27FC236}">
                  <a16:creationId xmlns:a16="http://schemas.microsoft.com/office/drawing/2014/main" id="{B3BBA58B-35EC-5993-DC18-646AD8A3F234}"/>
                </a:ext>
              </a:extLst>
            </p:cNvPr>
            <p:cNvSpPr txBox="1"/>
            <p:nvPr/>
          </p:nvSpPr>
          <p:spPr>
            <a:xfrm>
              <a:off x="1828800" y="419100"/>
              <a:ext cx="3128784" cy="7287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31"/>
                </a:lnSpc>
              </a:pPr>
              <a:r>
                <a:rPr lang="en-US" sz="3000" b="1" spc="-125" dirty="0">
                  <a:latin typeface="Codec Pro Ultra-Bold"/>
                  <a:ea typeface="Codec Pro Ultra-Bold"/>
                  <a:cs typeface="Codec Pro Ultra-Bold"/>
                  <a:sym typeface="Codec Pro Ultra-Bold"/>
                </a:rPr>
                <a:t>STAI DDI</a:t>
              </a:r>
            </a:p>
            <a:p>
              <a:pPr algn="l">
                <a:lnSpc>
                  <a:spcPts val="2831"/>
                </a:lnSpc>
              </a:pPr>
              <a:r>
                <a:rPr lang="en-US" sz="3000" b="1" spc="-125" dirty="0">
                  <a:latin typeface="Codec Pro Ultra-Bold"/>
                  <a:ea typeface="Codec Pro Ultra-Bold"/>
                  <a:cs typeface="Codec Pro Ultra-Bold"/>
                  <a:sym typeface="Codec Pro Ultra-Bold"/>
                </a:rPr>
                <a:t>PANGKEP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189ED23-E710-85D8-3A6B-B7FD022F6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342900"/>
              <a:ext cx="838200" cy="838200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CB9D21E-F6D7-2CD4-1144-BC201E94970E}"/>
              </a:ext>
            </a:extLst>
          </p:cNvPr>
          <p:cNvSpPr txBox="1"/>
          <p:nvPr/>
        </p:nvSpPr>
        <p:spPr>
          <a:xfrm>
            <a:off x="685800" y="9176182"/>
            <a:ext cx="45647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3A1A"/>
                </a:solidFill>
              </a:rPr>
              <a:t>staiddipangkep.ac.id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66404"/>
            <a:ext cx="7273383" cy="10619807"/>
            <a:chOff x="0" y="0"/>
            <a:chExt cx="2325541" cy="279698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325541" cy="2796986"/>
            </a:xfrm>
            <a:custGeom>
              <a:avLst/>
              <a:gdLst/>
              <a:ahLst/>
              <a:cxnLst/>
              <a:rect l="l" t="t" r="r" b="b"/>
              <a:pathLst>
                <a:path w="2325541" h="2796986">
                  <a:moveTo>
                    <a:pt x="0" y="0"/>
                  </a:moveTo>
                  <a:lnTo>
                    <a:pt x="2325541" y="0"/>
                  </a:lnTo>
                  <a:lnTo>
                    <a:pt x="2325541" y="2796986"/>
                  </a:lnTo>
                  <a:lnTo>
                    <a:pt x="0" y="2796986"/>
                  </a:lnTo>
                  <a:close/>
                </a:path>
              </a:pathLst>
            </a:custGeom>
            <a:solidFill>
              <a:srgbClr val="40703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85725"/>
              <a:ext cx="2325541" cy="28827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31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838201" y="2916408"/>
            <a:ext cx="6172200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6000" b="1" dirty="0" err="1">
                <a:solidFill>
                  <a:srgbClr val="FFFFFF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Prinsip-Prinsip</a:t>
            </a:r>
            <a:r>
              <a:rPr lang="en-US" sz="6000" b="1" dirty="0">
                <a:solidFill>
                  <a:srgbClr val="FFFFFF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dalam</a:t>
            </a:r>
            <a:r>
              <a:rPr lang="en-US" sz="6000" b="1" dirty="0">
                <a:solidFill>
                  <a:srgbClr val="FFFFFF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membangun</a:t>
            </a:r>
            <a:r>
              <a:rPr lang="en-US" sz="6000" b="1" dirty="0">
                <a:solidFill>
                  <a:srgbClr val="FFFFFF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6000" b="1" dirty="0" err="1">
                <a:solidFill>
                  <a:srgbClr val="FFFFFF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kedekatan</a:t>
            </a:r>
            <a:endParaRPr lang="en-US" sz="6000" b="1" dirty="0">
              <a:solidFill>
                <a:srgbClr val="FFFFFF"/>
              </a:solidFill>
              <a:latin typeface="Codec Pro Ultra-Bold"/>
              <a:ea typeface="Codec Pro Ultra-Bold"/>
              <a:cs typeface="Codec Pro Ultra-Bold"/>
              <a:sym typeface="Codec Pro Ultra-Bold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B93CE31-E5AC-9F8D-AD5E-7C8E2F87DEC0}"/>
              </a:ext>
            </a:extLst>
          </p:cNvPr>
          <p:cNvGrpSpPr/>
          <p:nvPr/>
        </p:nvGrpSpPr>
        <p:grpSpPr>
          <a:xfrm>
            <a:off x="838200" y="342900"/>
            <a:ext cx="4119384" cy="838200"/>
            <a:chOff x="838200" y="342900"/>
            <a:chExt cx="4119384" cy="838200"/>
          </a:xfrm>
        </p:grpSpPr>
        <p:sp>
          <p:nvSpPr>
            <p:cNvPr id="12" name="TextBox 9">
              <a:extLst>
                <a:ext uri="{FF2B5EF4-FFF2-40B4-BE49-F238E27FC236}">
                  <a16:creationId xmlns:a16="http://schemas.microsoft.com/office/drawing/2014/main" id="{70A7F22F-5ECB-B192-A814-CD2E899316A5}"/>
                </a:ext>
              </a:extLst>
            </p:cNvPr>
            <p:cNvSpPr txBox="1"/>
            <p:nvPr/>
          </p:nvSpPr>
          <p:spPr>
            <a:xfrm>
              <a:off x="1828800" y="419100"/>
              <a:ext cx="3128784" cy="7287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31"/>
                </a:lnSpc>
              </a:pPr>
              <a:r>
                <a:rPr lang="en-US" sz="3000" b="1" spc="-125" dirty="0">
                  <a:solidFill>
                    <a:schemeClr val="bg1"/>
                  </a:solidFill>
                  <a:latin typeface="Codec Pro Ultra-Bold"/>
                  <a:ea typeface="Codec Pro Ultra-Bold"/>
                  <a:cs typeface="Codec Pro Ultra-Bold"/>
                  <a:sym typeface="Codec Pro Ultra-Bold"/>
                </a:rPr>
                <a:t>STAI DDI</a:t>
              </a:r>
            </a:p>
            <a:p>
              <a:pPr algn="l">
                <a:lnSpc>
                  <a:spcPts val="2831"/>
                </a:lnSpc>
              </a:pPr>
              <a:r>
                <a:rPr lang="en-US" sz="3000" b="1" spc="-125" dirty="0">
                  <a:solidFill>
                    <a:schemeClr val="bg1"/>
                  </a:solidFill>
                  <a:latin typeface="Codec Pro Ultra-Bold"/>
                  <a:ea typeface="Codec Pro Ultra-Bold"/>
                  <a:cs typeface="Codec Pro Ultra-Bold"/>
                  <a:sym typeface="Codec Pro Ultra-Bold"/>
                </a:rPr>
                <a:t>PANGKEP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7D26AD5-CD4C-F97D-738A-20C2E2A424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342900"/>
              <a:ext cx="838200" cy="838200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353540E5-7B24-1773-F967-6D83B2450297}"/>
              </a:ext>
            </a:extLst>
          </p:cNvPr>
          <p:cNvSpPr txBox="1"/>
          <p:nvPr/>
        </p:nvSpPr>
        <p:spPr>
          <a:xfrm>
            <a:off x="685800" y="9176182"/>
            <a:ext cx="45647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staiddipangkep.ac.id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E89626-3C53-6A51-1DCF-D63B97E1F16E}"/>
              </a:ext>
            </a:extLst>
          </p:cNvPr>
          <p:cNvSpPr txBox="1"/>
          <p:nvPr/>
        </p:nvSpPr>
        <p:spPr>
          <a:xfrm>
            <a:off x="7696200" y="1404014"/>
            <a:ext cx="10328816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2800" indent="-812800">
              <a:buFont typeface="+mj-lt"/>
              <a:buAutoNum type="alphaLcPeriod"/>
            </a:pPr>
            <a:r>
              <a:rPr lang="en-US" sz="4800" b="1" i="1" dirty="0">
                <a:solidFill>
                  <a:srgbClr val="003A1A"/>
                </a:solidFill>
                <a:latin typeface="Codec Pro" panose="020B0604020202020204" charset="0"/>
              </a:rPr>
              <a:t>Respect </a:t>
            </a:r>
            <a:r>
              <a:rPr lang="en-US" sz="4800" b="1" dirty="0">
                <a:solidFill>
                  <a:srgbClr val="003A1A"/>
                </a:solidFill>
                <a:latin typeface="Codec Pro" panose="020B0604020202020204" charset="0"/>
              </a:rPr>
              <a:t>(</a:t>
            </a:r>
            <a:r>
              <a:rPr lang="en-US" sz="4800" b="1" dirty="0" err="1">
                <a:solidFill>
                  <a:srgbClr val="003A1A"/>
                </a:solidFill>
                <a:latin typeface="Codec Pro" panose="020B0604020202020204" charset="0"/>
              </a:rPr>
              <a:t>saling</a:t>
            </a:r>
            <a:r>
              <a:rPr lang="en-US" sz="4800" b="1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800" b="1" dirty="0" err="1">
                <a:solidFill>
                  <a:srgbClr val="003A1A"/>
                </a:solidFill>
                <a:latin typeface="Codec Pro" panose="020B0604020202020204" charset="0"/>
              </a:rPr>
              <a:t>menghormati</a:t>
            </a:r>
            <a:r>
              <a:rPr lang="en-US" sz="4800" b="1" dirty="0">
                <a:solidFill>
                  <a:srgbClr val="003A1A"/>
                </a:solidFill>
                <a:latin typeface="Codec Pro" panose="020B0604020202020204" charset="0"/>
              </a:rPr>
              <a:t>)</a:t>
            </a:r>
            <a:endParaRPr lang="en-US" sz="4800" b="1" i="1" dirty="0">
              <a:solidFill>
                <a:srgbClr val="003A1A"/>
              </a:solidFill>
              <a:latin typeface="Codec Pro" panose="020B0604020202020204" charset="0"/>
            </a:endParaRPr>
          </a:p>
          <a:p>
            <a:pPr marL="812800" indent="-812800">
              <a:buFont typeface="+mj-lt"/>
              <a:buAutoNum type="alphaLcPeriod"/>
            </a:pPr>
            <a:r>
              <a:rPr lang="en-US" sz="4800" b="1" i="1" dirty="0">
                <a:solidFill>
                  <a:srgbClr val="003A1A"/>
                </a:solidFill>
                <a:latin typeface="Codec Pro" panose="020B0604020202020204" charset="0"/>
              </a:rPr>
              <a:t>Humility </a:t>
            </a:r>
            <a:r>
              <a:rPr lang="en-US" sz="4800" b="1" dirty="0">
                <a:solidFill>
                  <a:srgbClr val="003A1A"/>
                </a:solidFill>
                <a:latin typeface="Codec Pro" panose="020B0604020202020204" charset="0"/>
              </a:rPr>
              <a:t>( </a:t>
            </a:r>
            <a:r>
              <a:rPr lang="en-US" sz="4800" b="1" dirty="0" err="1">
                <a:solidFill>
                  <a:srgbClr val="003A1A"/>
                </a:solidFill>
                <a:latin typeface="Codec Pro" panose="020B0604020202020204" charset="0"/>
              </a:rPr>
              <a:t>kerendahan</a:t>
            </a:r>
            <a:r>
              <a:rPr lang="en-US" sz="4800" b="1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800" b="1" dirty="0" err="1">
                <a:solidFill>
                  <a:srgbClr val="003A1A"/>
                </a:solidFill>
                <a:latin typeface="Codec Pro" panose="020B0604020202020204" charset="0"/>
              </a:rPr>
              <a:t>hati</a:t>
            </a:r>
            <a:r>
              <a:rPr lang="en-US" sz="4800" b="1" dirty="0">
                <a:solidFill>
                  <a:srgbClr val="003A1A"/>
                </a:solidFill>
                <a:latin typeface="Codec Pro" panose="020B0604020202020204" charset="0"/>
              </a:rPr>
              <a:t>)</a:t>
            </a:r>
            <a:endParaRPr lang="en-US" sz="4800" b="1" i="1" dirty="0">
              <a:solidFill>
                <a:srgbClr val="003A1A"/>
              </a:solidFill>
              <a:latin typeface="Codec Pro" panose="020B0604020202020204" charset="0"/>
            </a:endParaRPr>
          </a:p>
          <a:p>
            <a:pPr marL="812800" indent="-812800">
              <a:buFont typeface="+mj-lt"/>
              <a:buAutoNum type="alphaLcPeriod"/>
            </a:pPr>
            <a:r>
              <a:rPr lang="en-US" sz="4800" b="1" i="1" dirty="0">
                <a:solidFill>
                  <a:srgbClr val="003A1A"/>
                </a:solidFill>
                <a:latin typeface="Codec Pro" panose="020B0604020202020204" charset="0"/>
              </a:rPr>
              <a:t>Equality </a:t>
            </a:r>
            <a:r>
              <a:rPr lang="en-US" sz="4800" b="1" dirty="0">
                <a:solidFill>
                  <a:srgbClr val="003A1A"/>
                </a:solidFill>
                <a:latin typeface="Codec Pro" panose="020B0604020202020204" charset="0"/>
              </a:rPr>
              <a:t>(</a:t>
            </a:r>
            <a:r>
              <a:rPr lang="en-US" sz="4800" b="1" dirty="0" err="1">
                <a:solidFill>
                  <a:srgbClr val="003A1A"/>
                </a:solidFill>
                <a:latin typeface="Codec Pro" panose="020B0604020202020204" charset="0"/>
              </a:rPr>
              <a:t>kesetaraan</a:t>
            </a:r>
            <a:r>
              <a:rPr lang="en-US" sz="4800" b="1" dirty="0">
                <a:solidFill>
                  <a:srgbClr val="003A1A"/>
                </a:solidFill>
                <a:latin typeface="Codec Pro" panose="020B0604020202020204" charset="0"/>
              </a:rPr>
              <a:t>)</a:t>
            </a:r>
            <a:endParaRPr lang="en-US" sz="4800" b="1" i="1" dirty="0">
              <a:solidFill>
                <a:srgbClr val="003A1A"/>
              </a:solidFill>
              <a:latin typeface="Codec Pro" panose="020B0604020202020204" charset="0"/>
            </a:endParaRPr>
          </a:p>
          <a:p>
            <a:pPr marL="812800" indent="-812800">
              <a:buFont typeface="+mj-lt"/>
              <a:buAutoNum type="alphaLcPeriod"/>
            </a:pPr>
            <a:r>
              <a:rPr lang="en-US" sz="4800" b="1" i="1" dirty="0">
                <a:solidFill>
                  <a:srgbClr val="003A1A"/>
                </a:solidFill>
                <a:latin typeface="Codec Pro" panose="020B0604020202020204" charset="0"/>
              </a:rPr>
              <a:t>Openness </a:t>
            </a:r>
            <a:r>
              <a:rPr lang="en-US" sz="4800" b="1" dirty="0">
                <a:solidFill>
                  <a:srgbClr val="003A1A"/>
                </a:solidFill>
                <a:latin typeface="Codec Pro" panose="020B0604020202020204" charset="0"/>
              </a:rPr>
              <a:t>(</a:t>
            </a:r>
            <a:r>
              <a:rPr lang="en-US" sz="4800" b="1" dirty="0" err="1">
                <a:solidFill>
                  <a:srgbClr val="003A1A"/>
                </a:solidFill>
                <a:latin typeface="Codec Pro" panose="020B0604020202020204" charset="0"/>
              </a:rPr>
              <a:t>keterbukaan</a:t>
            </a:r>
            <a:r>
              <a:rPr lang="en-US" sz="4800" b="1" dirty="0">
                <a:solidFill>
                  <a:srgbClr val="003A1A"/>
                </a:solidFill>
                <a:latin typeface="Codec Pro" panose="020B0604020202020204" charset="0"/>
              </a:rPr>
              <a:t>)</a:t>
            </a:r>
          </a:p>
          <a:p>
            <a:pPr marL="812800" indent="-812800">
              <a:buFont typeface="+mj-lt"/>
              <a:buAutoNum type="alphaLcPeriod"/>
            </a:pPr>
            <a:r>
              <a:rPr lang="en-US" sz="4800" b="1" i="1" dirty="0" err="1">
                <a:solidFill>
                  <a:srgbClr val="003A1A"/>
                </a:solidFill>
                <a:latin typeface="Codec Pro" panose="020B0604020202020204" charset="0"/>
              </a:rPr>
              <a:t>Emphaty</a:t>
            </a:r>
            <a:r>
              <a:rPr lang="en-US" sz="4800" b="1" i="1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800" b="1" dirty="0">
                <a:solidFill>
                  <a:srgbClr val="003A1A"/>
                </a:solidFill>
                <a:latin typeface="Codec Pro" panose="020B0604020202020204" charset="0"/>
              </a:rPr>
              <a:t>(</a:t>
            </a:r>
            <a:r>
              <a:rPr lang="en-US" sz="4800" b="1" dirty="0" err="1">
                <a:solidFill>
                  <a:srgbClr val="003A1A"/>
                </a:solidFill>
                <a:latin typeface="Codec Pro" panose="020B0604020202020204" charset="0"/>
              </a:rPr>
              <a:t>empati</a:t>
            </a:r>
            <a:r>
              <a:rPr lang="en-US" sz="4800" b="1" dirty="0">
                <a:solidFill>
                  <a:srgbClr val="003A1A"/>
                </a:solidFill>
                <a:latin typeface="Codec Pro" panose="020B0604020202020204" charset="0"/>
              </a:rPr>
              <a:t>)</a:t>
            </a:r>
            <a:endParaRPr lang="en-US" sz="4800" b="1" i="1" dirty="0">
              <a:solidFill>
                <a:srgbClr val="003A1A"/>
              </a:solidFill>
              <a:latin typeface="Codec Pro" panose="020B0604020202020204" charset="0"/>
            </a:endParaRPr>
          </a:p>
          <a:p>
            <a:pPr marL="812800" indent="-812800">
              <a:buFont typeface="+mj-lt"/>
              <a:buAutoNum type="alphaLcPeriod"/>
            </a:pPr>
            <a:r>
              <a:rPr lang="en-US" sz="4800" b="1" i="1" dirty="0">
                <a:solidFill>
                  <a:srgbClr val="003A1A"/>
                </a:solidFill>
                <a:latin typeface="Codec Pro" panose="020B0604020202020204" charset="0"/>
              </a:rPr>
              <a:t>Cultural sensitivity </a:t>
            </a:r>
            <a:r>
              <a:rPr lang="en-US" sz="4800" b="1" dirty="0">
                <a:solidFill>
                  <a:srgbClr val="003A1A"/>
                </a:solidFill>
                <a:latin typeface="Codec Pro" panose="020B0604020202020204" charset="0"/>
              </a:rPr>
              <a:t>(</a:t>
            </a:r>
            <a:r>
              <a:rPr lang="en-US" sz="4800" b="1" dirty="0" err="1">
                <a:solidFill>
                  <a:srgbClr val="003A1A"/>
                </a:solidFill>
                <a:latin typeface="Codec Pro" panose="020B0604020202020204" charset="0"/>
              </a:rPr>
              <a:t>sensitifitas</a:t>
            </a:r>
            <a:r>
              <a:rPr lang="en-US" sz="4800" b="1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800" b="1" dirty="0" err="1">
                <a:solidFill>
                  <a:srgbClr val="003A1A"/>
                </a:solidFill>
                <a:latin typeface="Codec Pro" panose="020B0604020202020204" charset="0"/>
              </a:rPr>
              <a:t>budaya</a:t>
            </a:r>
            <a:r>
              <a:rPr lang="en-US" sz="4800" b="1" dirty="0">
                <a:solidFill>
                  <a:srgbClr val="003A1A"/>
                </a:solidFill>
                <a:latin typeface="Codec Pro" panose="020B0604020202020204" charset="0"/>
              </a:rPr>
              <a:t>)</a:t>
            </a:r>
          </a:p>
          <a:p>
            <a:pPr marL="812800" indent="-812800">
              <a:buFont typeface="+mj-lt"/>
              <a:buAutoNum type="alphaLcPeriod"/>
            </a:pPr>
            <a:r>
              <a:rPr lang="en-US" sz="4800" b="1" i="1" dirty="0">
                <a:solidFill>
                  <a:srgbClr val="003A1A"/>
                </a:solidFill>
                <a:latin typeface="Codec Pro" panose="020B0604020202020204" charset="0"/>
              </a:rPr>
              <a:t>Trust </a:t>
            </a:r>
            <a:r>
              <a:rPr lang="en-US" sz="4800" b="1" dirty="0">
                <a:solidFill>
                  <a:srgbClr val="003A1A"/>
                </a:solidFill>
                <a:latin typeface="Codec Pro" panose="020B0604020202020204" charset="0"/>
              </a:rPr>
              <a:t>(</a:t>
            </a:r>
            <a:r>
              <a:rPr lang="en-US" sz="4800" b="1" dirty="0" err="1">
                <a:solidFill>
                  <a:srgbClr val="003A1A"/>
                </a:solidFill>
                <a:latin typeface="Codec Pro" panose="020B0604020202020204" charset="0"/>
              </a:rPr>
              <a:t>kepercayaan</a:t>
            </a:r>
            <a:r>
              <a:rPr lang="en-US" sz="4800" b="1" dirty="0">
                <a:solidFill>
                  <a:srgbClr val="003A1A"/>
                </a:solidFill>
                <a:latin typeface="Codec Pro" panose="020B0604020202020204" charset="0"/>
              </a:rPr>
              <a:t>)</a:t>
            </a:r>
            <a:endParaRPr lang="en-US" sz="4800" b="1" i="1" dirty="0">
              <a:solidFill>
                <a:srgbClr val="003A1A"/>
              </a:solidFill>
              <a:latin typeface="Codec Pro" panose="020B0604020202020204" charset="0"/>
            </a:endParaRPr>
          </a:p>
          <a:p>
            <a:pPr marL="812800" indent="-812800">
              <a:buFont typeface="+mj-lt"/>
              <a:buAutoNum type="alphaLcPeriod"/>
            </a:pPr>
            <a:r>
              <a:rPr lang="en-US" sz="4800" b="1" i="1" dirty="0">
                <a:solidFill>
                  <a:srgbClr val="003A1A"/>
                </a:solidFill>
                <a:latin typeface="Codec Pro" panose="020B0604020202020204" charset="0"/>
              </a:rPr>
              <a:t>Reciprocity </a:t>
            </a:r>
            <a:r>
              <a:rPr lang="en-US" sz="4800" b="1" dirty="0">
                <a:solidFill>
                  <a:srgbClr val="003A1A"/>
                </a:solidFill>
                <a:latin typeface="Codec Pro" panose="020B0604020202020204" charset="0"/>
              </a:rPr>
              <a:t>(</a:t>
            </a:r>
            <a:r>
              <a:rPr lang="en-US" sz="4800" b="1" dirty="0" err="1">
                <a:solidFill>
                  <a:srgbClr val="003A1A"/>
                </a:solidFill>
                <a:latin typeface="Codec Pro" panose="020B0604020202020204" charset="0"/>
              </a:rPr>
              <a:t>hubungan</a:t>
            </a:r>
            <a:r>
              <a:rPr lang="en-US" sz="4800" b="1" dirty="0">
                <a:solidFill>
                  <a:srgbClr val="003A1A"/>
                </a:solidFill>
                <a:latin typeface="Codec Pro" panose="020B0604020202020204" charset="0"/>
              </a:rPr>
              <a:t> timbal </a:t>
            </a:r>
            <a:r>
              <a:rPr lang="en-US" sz="4800" b="1" dirty="0" err="1">
                <a:solidFill>
                  <a:srgbClr val="003A1A"/>
                </a:solidFill>
                <a:latin typeface="Codec Pro" panose="020B0604020202020204" charset="0"/>
              </a:rPr>
              <a:t>balik</a:t>
            </a:r>
            <a:r>
              <a:rPr lang="en-US" sz="4800" b="1" dirty="0">
                <a:solidFill>
                  <a:srgbClr val="003A1A"/>
                </a:solidFill>
                <a:latin typeface="Codec Pro" panose="020B0604020202020204" charset="0"/>
              </a:rPr>
              <a:t>)</a:t>
            </a:r>
            <a:endParaRPr lang="en-US" sz="4800" i="1" dirty="0">
              <a:solidFill>
                <a:srgbClr val="003A1A"/>
              </a:solidFill>
              <a:latin typeface="Codec Pro" panose="020B06040202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F73071-D7EF-1868-4FF1-FBAABF848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>
            <a:extLst>
              <a:ext uri="{FF2B5EF4-FFF2-40B4-BE49-F238E27FC236}">
                <a16:creationId xmlns:a16="http://schemas.microsoft.com/office/drawing/2014/main" id="{5EA70023-D72B-FBC3-F8BA-C569551479F0}"/>
              </a:ext>
            </a:extLst>
          </p:cNvPr>
          <p:cNvGrpSpPr/>
          <p:nvPr/>
        </p:nvGrpSpPr>
        <p:grpSpPr>
          <a:xfrm>
            <a:off x="16993713" y="-1969539"/>
            <a:ext cx="3086100" cy="3086100"/>
            <a:chOff x="0" y="0"/>
            <a:chExt cx="812800" cy="81280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580AEA00-E40B-C537-01C2-9311ECE7A6E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8CC342"/>
            </a:solidFill>
          </p:spPr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1ED2EDA1-D964-2043-9C0F-AFC49B578539}"/>
                </a:ext>
              </a:extLst>
            </p:cNvPr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31"/>
                </a:lnSpc>
              </a:pPr>
              <a:endParaRPr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DF5C2700-BCF2-BE3C-E28B-C4AA20D8DD1E}"/>
              </a:ext>
            </a:extLst>
          </p:cNvPr>
          <p:cNvGrpSpPr/>
          <p:nvPr/>
        </p:nvGrpSpPr>
        <p:grpSpPr>
          <a:xfrm>
            <a:off x="-2838387" y="9105900"/>
            <a:ext cx="8822235" cy="3086100"/>
            <a:chOff x="0" y="0"/>
            <a:chExt cx="2323552" cy="8128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641830A7-E4B8-F197-BB2C-13CD99B2AA1E}"/>
                </a:ext>
              </a:extLst>
            </p:cNvPr>
            <p:cNvSpPr/>
            <p:nvPr/>
          </p:nvSpPr>
          <p:spPr>
            <a:xfrm>
              <a:off x="0" y="0"/>
              <a:ext cx="2323552" cy="812800"/>
            </a:xfrm>
            <a:custGeom>
              <a:avLst/>
              <a:gdLst/>
              <a:ahLst/>
              <a:cxnLst/>
              <a:rect l="l" t="t" r="r" b="b"/>
              <a:pathLst>
                <a:path w="2323552" h="812800">
                  <a:moveTo>
                    <a:pt x="0" y="0"/>
                  </a:moveTo>
                  <a:lnTo>
                    <a:pt x="2323552" y="0"/>
                  </a:lnTo>
                  <a:lnTo>
                    <a:pt x="232355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8CC342"/>
            </a:solidFill>
          </p:spPr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B2905EF6-1405-B7B9-CCF1-9AC07BDF925F}"/>
                </a:ext>
              </a:extLst>
            </p:cNvPr>
            <p:cNvSpPr txBox="1"/>
            <p:nvPr/>
          </p:nvSpPr>
          <p:spPr>
            <a:xfrm>
              <a:off x="0" y="-85725"/>
              <a:ext cx="2323552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31"/>
                </a:lnSpc>
              </a:pPr>
              <a:endParaRPr/>
            </a:p>
          </p:txBody>
        </p:sp>
      </p:grpSp>
      <p:sp>
        <p:nvSpPr>
          <p:cNvPr id="16" name="TextBox 9">
            <a:extLst>
              <a:ext uri="{FF2B5EF4-FFF2-40B4-BE49-F238E27FC236}">
                <a16:creationId xmlns:a16="http://schemas.microsoft.com/office/drawing/2014/main" id="{ECC6BAFA-9F44-A0BE-E32E-1D94647FC55B}"/>
              </a:ext>
            </a:extLst>
          </p:cNvPr>
          <p:cNvSpPr txBox="1"/>
          <p:nvPr/>
        </p:nvSpPr>
        <p:spPr>
          <a:xfrm>
            <a:off x="1828800" y="419100"/>
            <a:ext cx="3128784" cy="728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31"/>
              </a:lnSpc>
            </a:pPr>
            <a:r>
              <a:rPr lang="en-US" sz="3000" b="1" spc="-125" dirty="0">
                <a:latin typeface="Codec Pro Ultra-Bold"/>
                <a:ea typeface="Codec Pro Ultra-Bold"/>
                <a:cs typeface="Codec Pro Ultra-Bold"/>
                <a:sym typeface="Codec Pro Ultra-Bold"/>
              </a:rPr>
              <a:t>STAI DDI</a:t>
            </a:r>
          </a:p>
          <a:p>
            <a:pPr algn="l">
              <a:lnSpc>
                <a:spcPts val="2831"/>
              </a:lnSpc>
            </a:pPr>
            <a:r>
              <a:rPr lang="en-US" sz="3000" b="1" spc="-125" dirty="0">
                <a:latin typeface="Codec Pro Ultra-Bold"/>
                <a:ea typeface="Codec Pro Ultra-Bold"/>
                <a:cs typeface="Codec Pro Ultra-Bold"/>
                <a:sym typeface="Codec Pro Ultra-Bold"/>
              </a:rPr>
              <a:t>PANGKEP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F5CAFCC-C78F-AE8D-4F26-1FE419B0BF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42900"/>
            <a:ext cx="838200" cy="8382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324CC7F-FF95-9DB3-54F7-FC98657D74A9}"/>
              </a:ext>
            </a:extLst>
          </p:cNvPr>
          <p:cNvSpPr txBox="1"/>
          <p:nvPr/>
        </p:nvSpPr>
        <p:spPr>
          <a:xfrm>
            <a:off x="1419105" y="9297769"/>
            <a:ext cx="45647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3A1A"/>
                </a:solidFill>
              </a:rPr>
              <a:t>staiddipangkep.ac.id</a:t>
            </a:r>
          </a:p>
        </p:txBody>
      </p:sp>
      <p:sp>
        <p:nvSpPr>
          <p:cNvPr id="2" name="TextBox 14">
            <a:extLst>
              <a:ext uri="{FF2B5EF4-FFF2-40B4-BE49-F238E27FC236}">
                <a16:creationId xmlns:a16="http://schemas.microsoft.com/office/drawing/2014/main" id="{A3F192CC-69A3-3533-DD3F-6AED495CB669}"/>
              </a:ext>
            </a:extLst>
          </p:cNvPr>
          <p:cNvSpPr txBox="1"/>
          <p:nvPr/>
        </p:nvSpPr>
        <p:spPr>
          <a:xfrm>
            <a:off x="1659147" y="2740696"/>
            <a:ext cx="15210225" cy="3756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8138" b="1" dirty="0">
                <a:solidFill>
                  <a:srgbClr val="003A1A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KEJUJURAN</a:t>
            </a:r>
            <a:r>
              <a:rPr lang="en-US" sz="8138" b="1" dirty="0">
                <a:solidFill>
                  <a:srgbClr val="407031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dan </a:t>
            </a:r>
            <a:r>
              <a:rPr lang="en-US" sz="8138" b="1" dirty="0">
                <a:solidFill>
                  <a:srgbClr val="003A1A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KEDISIPLINAN</a:t>
            </a:r>
            <a:r>
              <a:rPr lang="en-US" sz="8138" b="1" dirty="0">
                <a:solidFill>
                  <a:srgbClr val="407031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8138" b="1" dirty="0" err="1">
                <a:solidFill>
                  <a:srgbClr val="407031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adalah</a:t>
            </a:r>
            <a:r>
              <a:rPr lang="en-US" sz="8138" b="1" dirty="0">
                <a:solidFill>
                  <a:srgbClr val="407031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8138" b="1" dirty="0" err="1">
                <a:solidFill>
                  <a:srgbClr val="407031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bagian</a:t>
            </a:r>
            <a:r>
              <a:rPr lang="en-US" sz="8138" b="1" dirty="0">
                <a:solidFill>
                  <a:srgbClr val="407031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8138" b="1" dirty="0">
                <a:solidFill>
                  <a:srgbClr val="003A1A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WAJIB</a:t>
            </a:r>
            <a:r>
              <a:rPr lang="en-US" sz="8138" b="1" dirty="0">
                <a:solidFill>
                  <a:srgbClr val="407031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8138" b="1" dirty="0" err="1">
                <a:solidFill>
                  <a:srgbClr val="407031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dari</a:t>
            </a:r>
            <a:r>
              <a:rPr lang="en-US" sz="8138" b="1" dirty="0">
                <a:solidFill>
                  <a:srgbClr val="407031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8138" b="1" dirty="0" err="1">
                <a:solidFill>
                  <a:srgbClr val="407031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diri</a:t>
            </a:r>
            <a:r>
              <a:rPr lang="en-US" sz="8138" b="1" dirty="0">
                <a:solidFill>
                  <a:srgbClr val="407031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8138" b="1" dirty="0" err="1">
                <a:solidFill>
                  <a:srgbClr val="407031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anda</a:t>
            </a:r>
            <a:endParaRPr lang="en-US" sz="8138" b="1" dirty="0">
              <a:solidFill>
                <a:srgbClr val="407031"/>
              </a:solidFill>
              <a:latin typeface="Codec Pro Ultra-Bold"/>
              <a:ea typeface="Codec Pro Ultra-Bold"/>
              <a:cs typeface="Codec Pro Ultra-Bold"/>
              <a:sym typeface="Codec Pro Ultra-Bold"/>
            </a:endParaRPr>
          </a:p>
        </p:txBody>
      </p:sp>
    </p:spTree>
    <p:extLst>
      <p:ext uri="{BB962C8B-B14F-4D97-AF65-F5344CB8AC3E}">
        <p14:creationId xmlns:p14="http://schemas.microsoft.com/office/powerpoint/2010/main" val="3742053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66C397-04A2-232A-6C29-3CB215D851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>
            <a:extLst>
              <a:ext uri="{FF2B5EF4-FFF2-40B4-BE49-F238E27FC236}">
                <a16:creationId xmlns:a16="http://schemas.microsoft.com/office/drawing/2014/main" id="{360BC1B6-FD92-820C-44CC-138795408324}"/>
              </a:ext>
            </a:extLst>
          </p:cNvPr>
          <p:cNvSpPr txBox="1"/>
          <p:nvPr/>
        </p:nvSpPr>
        <p:spPr>
          <a:xfrm>
            <a:off x="1524000" y="1567866"/>
            <a:ext cx="14800650" cy="22090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7000" b="1" dirty="0">
                <a:solidFill>
                  <a:srgbClr val="407031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Strategi </a:t>
            </a:r>
            <a:r>
              <a:rPr lang="en-US" sz="7000" b="1" dirty="0" err="1">
                <a:solidFill>
                  <a:srgbClr val="407031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membangun</a:t>
            </a:r>
            <a:r>
              <a:rPr lang="en-US" sz="7000" b="1" dirty="0">
                <a:solidFill>
                  <a:srgbClr val="407031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7000" b="1" dirty="0" err="1">
                <a:solidFill>
                  <a:srgbClr val="407031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kedekatan</a:t>
            </a:r>
            <a:r>
              <a:rPr lang="en-US" sz="7000" b="1" dirty="0">
                <a:solidFill>
                  <a:srgbClr val="407031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7000" b="1" dirty="0" err="1">
                <a:solidFill>
                  <a:srgbClr val="407031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dengan</a:t>
            </a:r>
            <a:r>
              <a:rPr lang="en-US" sz="7000" b="1" dirty="0">
                <a:solidFill>
                  <a:srgbClr val="407031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7000" b="1" dirty="0" err="1">
                <a:solidFill>
                  <a:srgbClr val="407031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masyarakat</a:t>
            </a:r>
            <a:endParaRPr lang="en-US" sz="7000" b="1" dirty="0">
              <a:solidFill>
                <a:srgbClr val="407031"/>
              </a:solidFill>
              <a:latin typeface="Codec Pro Ultra-Bold"/>
              <a:ea typeface="Codec Pro Ultra-Bold"/>
              <a:cs typeface="Codec Pro Ultra-Bold"/>
              <a:sym typeface="Codec Pro Ultra-Bold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B2A02B1-DDEB-B47A-5977-651183C82396}"/>
              </a:ext>
            </a:extLst>
          </p:cNvPr>
          <p:cNvGrpSpPr/>
          <p:nvPr/>
        </p:nvGrpSpPr>
        <p:grpSpPr>
          <a:xfrm>
            <a:off x="838200" y="342900"/>
            <a:ext cx="4119384" cy="838200"/>
            <a:chOff x="838200" y="342900"/>
            <a:chExt cx="4119384" cy="838200"/>
          </a:xfrm>
        </p:grpSpPr>
        <p:sp>
          <p:nvSpPr>
            <p:cNvPr id="12" name="TextBox 9">
              <a:extLst>
                <a:ext uri="{FF2B5EF4-FFF2-40B4-BE49-F238E27FC236}">
                  <a16:creationId xmlns:a16="http://schemas.microsoft.com/office/drawing/2014/main" id="{422010F2-2678-F11F-0A86-76F1D7963A3A}"/>
                </a:ext>
              </a:extLst>
            </p:cNvPr>
            <p:cNvSpPr txBox="1"/>
            <p:nvPr/>
          </p:nvSpPr>
          <p:spPr>
            <a:xfrm>
              <a:off x="1828800" y="419100"/>
              <a:ext cx="3128784" cy="7287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31"/>
                </a:lnSpc>
              </a:pPr>
              <a:r>
                <a:rPr lang="en-US" sz="3000" b="1" spc="-125" dirty="0">
                  <a:latin typeface="Codec Pro Ultra-Bold"/>
                  <a:ea typeface="Codec Pro Ultra-Bold"/>
                  <a:cs typeface="Codec Pro Ultra-Bold"/>
                  <a:sym typeface="Codec Pro Ultra-Bold"/>
                </a:rPr>
                <a:t>STAI DDI</a:t>
              </a:r>
            </a:p>
            <a:p>
              <a:pPr algn="l">
                <a:lnSpc>
                  <a:spcPts val="2831"/>
                </a:lnSpc>
              </a:pPr>
              <a:r>
                <a:rPr lang="en-US" sz="3000" b="1" spc="-125" dirty="0">
                  <a:latin typeface="Codec Pro Ultra-Bold"/>
                  <a:ea typeface="Codec Pro Ultra-Bold"/>
                  <a:cs typeface="Codec Pro Ultra-Bold"/>
                  <a:sym typeface="Codec Pro Ultra-Bold"/>
                </a:rPr>
                <a:t>PANGKEP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E49EA01-2BBB-BEEA-D63D-F5A457E333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342900"/>
              <a:ext cx="838200" cy="838200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5D21A9A-D50D-D809-65FF-168EF12E4CD6}"/>
              </a:ext>
            </a:extLst>
          </p:cNvPr>
          <p:cNvSpPr txBox="1"/>
          <p:nvPr/>
        </p:nvSpPr>
        <p:spPr>
          <a:xfrm>
            <a:off x="685800" y="9176182"/>
            <a:ext cx="45647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3A1A"/>
                </a:solidFill>
              </a:rPr>
              <a:t>staiddipangkep.ac.id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BB1635-4715-9F59-FB38-0F90EBECADEC}"/>
              </a:ext>
            </a:extLst>
          </p:cNvPr>
          <p:cNvSpPr txBox="1"/>
          <p:nvPr/>
        </p:nvSpPr>
        <p:spPr>
          <a:xfrm>
            <a:off x="1524000" y="3987181"/>
            <a:ext cx="158496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2800" indent="-812800">
              <a:buFont typeface="+mj-lt"/>
              <a:buAutoNum type="alphaLcPeriod"/>
            </a:pP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Membangun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kedekatan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dengan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tokoh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setempat</a:t>
            </a:r>
            <a:endParaRPr lang="en-US" sz="4000" dirty="0">
              <a:solidFill>
                <a:srgbClr val="003A1A"/>
              </a:solidFill>
              <a:latin typeface="Codec Pro" panose="020B0604020202020204" charset="0"/>
            </a:endParaRPr>
          </a:p>
          <a:p>
            <a:pPr marL="812800" indent="-812800">
              <a:buFont typeface="+mj-lt"/>
              <a:buAutoNum type="alphaLcPeriod"/>
            </a:pP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Menggunakan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bahasa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dan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cara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komunikasi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sesuai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budaya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setempat</a:t>
            </a:r>
            <a:endParaRPr lang="en-US" sz="4000" dirty="0">
              <a:solidFill>
                <a:srgbClr val="003A1A"/>
              </a:solidFill>
              <a:latin typeface="Codec Pro" panose="020B0604020202020204" charset="0"/>
            </a:endParaRPr>
          </a:p>
          <a:p>
            <a:pPr marL="812800" indent="-812800">
              <a:buFont typeface="+mj-lt"/>
              <a:buAutoNum type="alphaLcPeriod"/>
            </a:pP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aktif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dalam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kegiatan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sosial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dan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keagamaan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000" b="1" dirty="0">
                <a:solidFill>
                  <a:srgbClr val="003A1A"/>
                </a:solidFill>
                <a:latin typeface="Codec Pro" panose="020B0604020202020204" charset="0"/>
              </a:rPr>
              <a:t>(</a:t>
            </a:r>
            <a:r>
              <a:rPr lang="en-US" sz="4000" b="1" dirty="0" err="1">
                <a:solidFill>
                  <a:srgbClr val="003A1A"/>
                </a:solidFill>
                <a:latin typeface="Codec Pro" panose="020B0604020202020204" charset="0"/>
              </a:rPr>
              <a:t>diluar</a:t>
            </a:r>
            <a:r>
              <a:rPr lang="en-US" sz="4000" b="1" dirty="0">
                <a:solidFill>
                  <a:srgbClr val="003A1A"/>
                </a:solidFill>
                <a:latin typeface="Codec Pro" panose="020B0604020202020204" charset="0"/>
              </a:rPr>
              <a:t> program </a:t>
            </a:r>
            <a:r>
              <a:rPr lang="en-US" sz="4000" b="1" dirty="0" err="1">
                <a:solidFill>
                  <a:srgbClr val="003A1A"/>
                </a:solidFill>
                <a:latin typeface="Codec Pro" panose="020B0604020202020204" charset="0"/>
              </a:rPr>
              <a:t>kerja</a:t>
            </a:r>
            <a:r>
              <a:rPr lang="en-US" sz="4000" b="1" dirty="0">
                <a:solidFill>
                  <a:srgbClr val="003A1A"/>
                </a:solidFill>
                <a:latin typeface="Codec Pro" panose="020B0604020202020204" charset="0"/>
              </a:rPr>
              <a:t>)</a:t>
            </a:r>
          </a:p>
          <a:p>
            <a:pPr marL="812800" indent="-812800">
              <a:buFont typeface="+mj-lt"/>
              <a:buAutoNum type="alphaLcPeriod"/>
            </a:pPr>
            <a:r>
              <a:rPr lang="en-US" sz="4000" b="1" dirty="0" err="1">
                <a:solidFill>
                  <a:srgbClr val="003A1A"/>
                </a:solidFill>
                <a:latin typeface="Codec Pro" panose="020B0604020202020204" charset="0"/>
              </a:rPr>
              <a:t>Mendengar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sebelum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000" b="1" dirty="0" err="1">
                <a:solidFill>
                  <a:srgbClr val="003A1A"/>
                </a:solidFill>
                <a:latin typeface="Codec Pro" panose="020B0604020202020204" charset="0"/>
              </a:rPr>
              <a:t>bertindak</a:t>
            </a:r>
            <a:endParaRPr lang="en-US" sz="4000" b="1" dirty="0">
              <a:solidFill>
                <a:srgbClr val="003A1A"/>
              </a:solidFill>
              <a:latin typeface="Codec Pro" panose="020B0604020202020204" charset="0"/>
            </a:endParaRPr>
          </a:p>
          <a:p>
            <a:pPr marL="812800" indent="-812800">
              <a:buFont typeface="+mj-lt"/>
              <a:buAutoNum type="alphaLcPeriod"/>
            </a:pP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menghargai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norma dan batas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sosial</a:t>
            </a:r>
            <a:endParaRPr lang="en-US" sz="4000" dirty="0">
              <a:solidFill>
                <a:srgbClr val="003A1A"/>
              </a:solidFill>
              <a:latin typeface="Codec Pro" panose="020B0604020202020204" charset="0"/>
            </a:endParaRPr>
          </a:p>
          <a:p>
            <a:pPr marL="812800" indent="-812800">
              <a:buFont typeface="+mj-lt"/>
              <a:buAutoNum type="alphaLcPeriod"/>
            </a:pP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Melibatkan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000" b="1" dirty="0">
                <a:solidFill>
                  <a:srgbClr val="003A1A"/>
                </a:solidFill>
                <a:latin typeface="Codec Pro" panose="020B0604020202020204" charset="0"/>
              </a:rPr>
              <a:t>pemuda </a:t>
            </a:r>
            <a:r>
              <a:rPr lang="en-US" sz="4000" b="1" dirty="0" err="1">
                <a:solidFill>
                  <a:srgbClr val="003A1A"/>
                </a:solidFill>
                <a:latin typeface="Codec Pro" panose="020B0604020202020204" charset="0"/>
              </a:rPr>
              <a:t>setempat</a:t>
            </a:r>
            <a:endParaRPr lang="en-US" sz="4000" b="1" dirty="0">
              <a:solidFill>
                <a:srgbClr val="003A1A"/>
              </a:solidFill>
              <a:latin typeface="Codec Pr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5326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D275CF-204B-74F1-2D6B-17B9DA05CB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>
            <a:extLst>
              <a:ext uri="{FF2B5EF4-FFF2-40B4-BE49-F238E27FC236}">
                <a16:creationId xmlns:a16="http://schemas.microsoft.com/office/drawing/2014/main" id="{45240E7D-E6C0-1098-67ED-0018BEE2F979}"/>
              </a:ext>
            </a:extLst>
          </p:cNvPr>
          <p:cNvGrpSpPr/>
          <p:nvPr/>
        </p:nvGrpSpPr>
        <p:grpSpPr>
          <a:xfrm>
            <a:off x="16993713" y="-1969539"/>
            <a:ext cx="3086100" cy="3086100"/>
            <a:chOff x="0" y="0"/>
            <a:chExt cx="812800" cy="81280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C257E67A-E37F-5375-1101-3625310B3CE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8CC342"/>
            </a:solidFill>
          </p:spPr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F577C32C-FBFE-0661-ECEC-8DCF2F9193BB}"/>
                </a:ext>
              </a:extLst>
            </p:cNvPr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31"/>
                </a:lnSpc>
              </a:pPr>
              <a:endParaRPr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DF88F73C-5944-125D-FC1B-C22B11787341}"/>
              </a:ext>
            </a:extLst>
          </p:cNvPr>
          <p:cNvGrpSpPr/>
          <p:nvPr/>
        </p:nvGrpSpPr>
        <p:grpSpPr>
          <a:xfrm>
            <a:off x="-2838387" y="9105900"/>
            <a:ext cx="8822235" cy="3086100"/>
            <a:chOff x="0" y="0"/>
            <a:chExt cx="2323552" cy="8128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123E241A-9CA5-48AB-B6F8-7D84E49CF934}"/>
                </a:ext>
              </a:extLst>
            </p:cNvPr>
            <p:cNvSpPr/>
            <p:nvPr/>
          </p:nvSpPr>
          <p:spPr>
            <a:xfrm>
              <a:off x="0" y="0"/>
              <a:ext cx="2323552" cy="812800"/>
            </a:xfrm>
            <a:custGeom>
              <a:avLst/>
              <a:gdLst/>
              <a:ahLst/>
              <a:cxnLst/>
              <a:rect l="l" t="t" r="r" b="b"/>
              <a:pathLst>
                <a:path w="2323552" h="812800">
                  <a:moveTo>
                    <a:pt x="0" y="0"/>
                  </a:moveTo>
                  <a:lnTo>
                    <a:pt x="2323552" y="0"/>
                  </a:lnTo>
                  <a:lnTo>
                    <a:pt x="232355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8CC342"/>
            </a:solidFill>
          </p:spPr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87DD4709-9F49-0E1C-484A-594764D50510}"/>
                </a:ext>
              </a:extLst>
            </p:cNvPr>
            <p:cNvSpPr txBox="1"/>
            <p:nvPr/>
          </p:nvSpPr>
          <p:spPr>
            <a:xfrm>
              <a:off x="0" y="-85725"/>
              <a:ext cx="2323552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31"/>
                </a:lnSpc>
              </a:pPr>
              <a:endParaRPr/>
            </a:p>
          </p:txBody>
        </p:sp>
      </p:grpSp>
      <p:sp>
        <p:nvSpPr>
          <p:cNvPr id="14" name="TextBox 14">
            <a:extLst>
              <a:ext uri="{FF2B5EF4-FFF2-40B4-BE49-F238E27FC236}">
                <a16:creationId xmlns:a16="http://schemas.microsoft.com/office/drawing/2014/main" id="{99696E4E-50E8-1112-B5FB-95D99F1F7B54}"/>
              </a:ext>
            </a:extLst>
          </p:cNvPr>
          <p:cNvSpPr txBox="1"/>
          <p:nvPr/>
        </p:nvSpPr>
        <p:spPr>
          <a:xfrm>
            <a:off x="1419105" y="1941112"/>
            <a:ext cx="15210225" cy="30230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813"/>
              </a:lnSpc>
            </a:pPr>
            <a:r>
              <a:rPr lang="en-US" sz="8138" b="1" dirty="0">
                <a:solidFill>
                  <a:srgbClr val="407031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TINDAKAN dan KATA-KATA </a:t>
            </a:r>
            <a:r>
              <a:rPr lang="en-US" sz="8138" b="1" dirty="0" err="1">
                <a:solidFill>
                  <a:srgbClr val="407031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anda</a:t>
            </a:r>
            <a:r>
              <a:rPr lang="en-US" sz="8138" b="1" dirty="0">
                <a:solidFill>
                  <a:srgbClr val="407031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8138" b="1" dirty="0" err="1">
                <a:solidFill>
                  <a:srgbClr val="407031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adalah</a:t>
            </a:r>
            <a:r>
              <a:rPr lang="en-US" sz="8138" b="1" dirty="0">
                <a:solidFill>
                  <a:srgbClr val="407031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8138" b="1" dirty="0" err="1">
                <a:solidFill>
                  <a:srgbClr val="407031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cerminan</a:t>
            </a:r>
            <a:r>
              <a:rPr lang="en-US" sz="8138" b="1" dirty="0">
                <a:solidFill>
                  <a:srgbClr val="407031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DIRI dan INSTITUSI</a:t>
            </a:r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45E0CC4F-54F4-64B6-9C8A-FF779BDF2550}"/>
              </a:ext>
            </a:extLst>
          </p:cNvPr>
          <p:cNvSpPr txBox="1"/>
          <p:nvPr/>
        </p:nvSpPr>
        <p:spPr>
          <a:xfrm>
            <a:off x="1828800" y="419100"/>
            <a:ext cx="3128784" cy="728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31"/>
              </a:lnSpc>
            </a:pPr>
            <a:r>
              <a:rPr lang="en-US" sz="3000" b="1" spc="-125" dirty="0">
                <a:latin typeface="Codec Pro Ultra-Bold"/>
                <a:ea typeface="Codec Pro Ultra-Bold"/>
                <a:cs typeface="Codec Pro Ultra-Bold"/>
                <a:sym typeface="Codec Pro Ultra-Bold"/>
              </a:rPr>
              <a:t>STAI DDI</a:t>
            </a:r>
          </a:p>
          <a:p>
            <a:pPr algn="l">
              <a:lnSpc>
                <a:spcPts val="2831"/>
              </a:lnSpc>
            </a:pPr>
            <a:r>
              <a:rPr lang="en-US" sz="3000" b="1" spc="-125" dirty="0">
                <a:latin typeface="Codec Pro Ultra-Bold"/>
                <a:ea typeface="Codec Pro Ultra-Bold"/>
                <a:cs typeface="Codec Pro Ultra-Bold"/>
                <a:sym typeface="Codec Pro Ultra-Bold"/>
              </a:rPr>
              <a:t>PANGKEP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7079FD5-2087-7F30-24DC-A8F03816DB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42900"/>
            <a:ext cx="838200" cy="8382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72DC811-B05A-FCA1-7B90-F82E82F0DC5F}"/>
              </a:ext>
            </a:extLst>
          </p:cNvPr>
          <p:cNvSpPr txBox="1"/>
          <p:nvPr/>
        </p:nvSpPr>
        <p:spPr>
          <a:xfrm>
            <a:off x="1419105" y="9297769"/>
            <a:ext cx="45647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3A1A"/>
                </a:solidFill>
              </a:rPr>
              <a:t>staiddipangkep.ac.id</a:t>
            </a:r>
          </a:p>
        </p:txBody>
      </p:sp>
      <p:sp>
        <p:nvSpPr>
          <p:cNvPr id="2" name="TextBox 14">
            <a:extLst>
              <a:ext uri="{FF2B5EF4-FFF2-40B4-BE49-F238E27FC236}">
                <a16:creationId xmlns:a16="http://schemas.microsoft.com/office/drawing/2014/main" id="{93AC3D6E-4B89-1065-BD88-C3F3D0D1AF9E}"/>
              </a:ext>
            </a:extLst>
          </p:cNvPr>
          <p:cNvSpPr txBox="1"/>
          <p:nvPr/>
        </p:nvSpPr>
        <p:spPr>
          <a:xfrm>
            <a:off x="1419105" y="5686031"/>
            <a:ext cx="15210225" cy="10224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813"/>
              </a:lnSpc>
            </a:pPr>
            <a:r>
              <a:rPr lang="en-US" sz="8138" b="1" dirty="0">
                <a:solidFill>
                  <a:srgbClr val="407031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BERPIKIR </a:t>
            </a:r>
            <a:r>
              <a:rPr lang="en-US" sz="8138" b="1" dirty="0" err="1">
                <a:solidFill>
                  <a:srgbClr val="407031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sebelum</a:t>
            </a:r>
            <a:r>
              <a:rPr lang="en-US" sz="8138" b="1" dirty="0">
                <a:solidFill>
                  <a:srgbClr val="407031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BERBICARA</a:t>
            </a:r>
          </a:p>
        </p:txBody>
      </p:sp>
    </p:spTree>
    <p:extLst>
      <p:ext uri="{BB962C8B-B14F-4D97-AF65-F5344CB8AC3E}">
        <p14:creationId xmlns:p14="http://schemas.microsoft.com/office/powerpoint/2010/main" val="2266121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F235C941-A876-E8DC-B720-1D8EE3597E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199" y="3314700"/>
            <a:ext cx="8918529" cy="5945687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-1850571" y="9105900"/>
            <a:ext cx="3086100" cy="308610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8CC342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31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419105" y="1675719"/>
            <a:ext cx="13592295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7000" b="1" dirty="0">
                <a:solidFill>
                  <a:srgbClr val="407031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Tak KENAL </a:t>
            </a:r>
            <a:r>
              <a:rPr lang="en-US" sz="7000" b="1" dirty="0" err="1">
                <a:solidFill>
                  <a:srgbClr val="407031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maka</a:t>
            </a:r>
            <a:r>
              <a:rPr lang="en-US" sz="7000" b="1" dirty="0">
                <a:solidFill>
                  <a:srgbClr val="407031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7000" b="1" dirty="0" err="1">
                <a:solidFill>
                  <a:srgbClr val="407031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tak</a:t>
            </a:r>
            <a:r>
              <a:rPr lang="en-US" sz="7000" b="1" dirty="0">
                <a:solidFill>
                  <a:srgbClr val="407031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DEKAT</a:t>
            </a:r>
            <a:br>
              <a:rPr lang="en-US" sz="7000" b="1" dirty="0">
                <a:solidFill>
                  <a:srgbClr val="407031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</a:br>
            <a:r>
              <a:rPr lang="en-US" sz="7000" b="1" dirty="0">
                <a:solidFill>
                  <a:srgbClr val="407031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Tak DEKAT </a:t>
            </a:r>
            <a:r>
              <a:rPr lang="en-US" sz="7000" b="1" dirty="0" err="1">
                <a:solidFill>
                  <a:srgbClr val="407031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maka</a:t>
            </a:r>
            <a:r>
              <a:rPr lang="en-US" sz="7000" b="1" dirty="0">
                <a:solidFill>
                  <a:srgbClr val="407031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7000" b="1" dirty="0" err="1">
                <a:solidFill>
                  <a:srgbClr val="407031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tak</a:t>
            </a:r>
            <a:r>
              <a:rPr lang="en-US" sz="7000" b="1" dirty="0">
                <a:solidFill>
                  <a:srgbClr val="407031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……?</a:t>
            </a: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7CC0B46D-95D8-4FDE-FB9D-085C2C6F195B}"/>
              </a:ext>
            </a:extLst>
          </p:cNvPr>
          <p:cNvSpPr txBox="1"/>
          <p:nvPr/>
        </p:nvSpPr>
        <p:spPr>
          <a:xfrm>
            <a:off x="1828800" y="419100"/>
            <a:ext cx="3128784" cy="728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31"/>
              </a:lnSpc>
            </a:pPr>
            <a:r>
              <a:rPr lang="en-US" sz="3000" b="1" spc="-125" dirty="0">
                <a:latin typeface="Codec Pro Ultra-Bold"/>
                <a:ea typeface="Codec Pro Ultra-Bold"/>
                <a:cs typeface="Codec Pro Ultra-Bold"/>
                <a:sym typeface="Codec Pro Ultra-Bold"/>
              </a:rPr>
              <a:t>STAI DDI</a:t>
            </a:r>
          </a:p>
          <a:p>
            <a:pPr algn="l">
              <a:lnSpc>
                <a:spcPts val="2831"/>
              </a:lnSpc>
            </a:pPr>
            <a:r>
              <a:rPr lang="en-US" sz="3000" b="1" spc="-125" dirty="0">
                <a:latin typeface="Codec Pro Ultra-Bold"/>
                <a:ea typeface="Codec Pro Ultra-Bold"/>
                <a:cs typeface="Codec Pro Ultra-Bold"/>
                <a:sym typeface="Codec Pro Ultra-Bold"/>
              </a:rPr>
              <a:t>PANGKEP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5A9598-0742-0D3C-79D8-3C15275B75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42900"/>
            <a:ext cx="838200" cy="8382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8428C6D-4235-2943-1D81-DBD372C9D60D}"/>
              </a:ext>
            </a:extLst>
          </p:cNvPr>
          <p:cNvSpPr txBox="1"/>
          <p:nvPr/>
        </p:nvSpPr>
        <p:spPr>
          <a:xfrm>
            <a:off x="1419105" y="9297769"/>
            <a:ext cx="45647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3A1A"/>
                </a:solidFill>
              </a:rPr>
              <a:t>staiddipangkep.ac.id</a:t>
            </a:r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3544883" y="2936261"/>
            <a:ext cx="7389838" cy="2785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205"/>
              </a:lnSpc>
            </a:pPr>
            <a:r>
              <a:rPr lang="en-US" sz="16575" b="1" dirty="0">
                <a:solidFill>
                  <a:srgbClr val="007033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Thank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367873" y="2936261"/>
            <a:ext cx="4375244" cy="2785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205"/>
              </a:lnSpc>
            </a:pPr>
            <a:r>
              <a:rPr lang="en-US" sz="16575" b="1" dirty="0">
                <a:latin typeface="Codec Pro Ultra-Bold"/>
                <a:ea typeface="Codec Pro Ultra-Bold"/>
                <a:cs typeface="Codec Pro Ultra-Bold"/>
                <a:sym typeface="Codec Pro Ultra-Bold"/>
              </a:rPr>
              <a:t>You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8869444"/>
            <a:ext cx="4700221" cy="3888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31"/>
              </a:lnSpc>
            </a:pPr>
            <a:r>
              <a:rPr lang="en-US" sz="2022" b="1" spc="-125">
                <a:solidFill>
                  <a:srgbClr val="FFFFFF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HELLO@REALLYGREATSITE.COM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559079" y="8871519"/>
            <a:ext cx="4700221" cy="386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31"/>
              </a:lnSpc>
            </a:pPr>
            <a:r>
              <a:rPr lang="en-US" sz="2022" b="1" spc="-125">
                <a:solidFill>
                  <a:srgbClr val="FFFFFF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WWW.REALLYGREATSITE.COM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6993713" y="-1969539"/>
            <a:ext cx="3086100" cy="3086100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8CC342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31"/>
                </a:lnSpc>
              </a:pPr>
              <a:endParaRPr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8A6E11C-E331-0808-0307-432E01115376}"/>
              </a:ext>
            </a:extLst>
          </p:cNvPr>
          <p:cNvGrpSpPr/>
          <p:nvPr/>
        </p:nvGrpSpPr>
        <p:grpSpPr>
          <a:xfrm>
            <a:off x="838200" y="342900"/>
            <a:ext cx="4119384" cy="838200"/>
            <a:chOff x="838200" y="342900"/>
            <a:chExt cx="4119384" cy="838200"/>
          </a:xfrm>
        </p:grpSpPr>
        <p:sp>
          <p:nvSpPr>
            <p:cNvPr id="17" name="TextBox 9">
              <a:extLst>
                <a:ext uri="{FF2B5EF4-FFF2-40B4-BE49-F238E27FC236}">
                  <a16:creationId xmlns:a16="http://schemas.microsoft.com/office/drawing/2014/main" id="{ED76A25C-CCA1-0A9A-E8F9-0D7BF21849BE}"/>
                </a:ext>
              </a:extLst>
            </p:cNvPr>
            <p:cNvSpPr txBox="1"/>
            <p:nvPr/>
          </p:nvSpPr>
          <p:spPr>
            <a:xfrm>
              <a:off x="1828800" y="419100"/>
              <a:ext cx="3128784" cy="7287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31"/>
                </a:lnSpc>
              </a:pPr>
              <a:r>
                <a:rPr lang="en-US" sz="3000" b="1" spc="-125" dirty="0">
                  <a:latin typeface="Codec Pro Ultra-Bold"/>
                  <a:ea typeface="Codec Pro Ultra-Bold"/>
                  <a:cs typeface="Codec Pro Ultra-Bold"/>
                  <a:sym typeface="Codec Pro Ultra-Bold"/>
                </a:rPr>
                <a:t>STAI DDI</a:t>
              </a:r>
            </a:p>
            <a:p>
              <a:pPr algn="l">
                <a:lnSpc>
                  <a:spcPts val="2831"/>
                </a:lnSpc>
              </a:pPr>
              <a:r>
                <a:rPr lang="en-US" sz="3000" b="1" spc="-125" dirty="0">
                  <a:latin typeface="Codec Pro Ultra-Bold"/>
                  <a:ea typeface="Codec Pro Ultra-Bold"/>
                  <a:cs typeface="Codec Pro Ultra-Bold"/>
                  <a:sym typeface="Codec Pro Ultra-Bold"/>
                </a:rPr>
                <a:t>PANGKEP</a:t>
              </a: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D14F836-36DB-77A6-4B6A-73601BDEB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342900"/>
              <a:ext cx="838200" cy="838200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78AAB0F-C078-A960-23AE-934CF6494C41}"/>
              </a:ext>
            </a:extLst>
          </p:cNvPr>
          <p:cNvSpPr txBox="1"/>
          <p:nvPr/>
        </p:nvSpPr>
        <p:spPr>
          <a:xfrm>
            <a:off x="685800" y="9176182"/>
            <a:ext cx="45647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3A1A"/>
                </a:solidFill>
              </a:rPr>
              <a:t>staiddipangkep.ac.id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5A6971-6E93-751E-16E1-C75563690A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CAA87180-02BA-E5BF-46F5-3AD8DAEEFFB3}"/>
              </a:ext>
            </a:extLst>
          </p:cNvPr>
          <p:cNvGrpSpPr/>
          <p:nvPr/>
        </p:nvGrpSpPr>
        <p:grpSpPr>
          <a:xfrm>
            <a:off x="-1850571" y="9105900"/>
            <a:ext cx="3086100" cy="3086100"/>
            <a:chOff x="0" y="0"/>
            <a:chExt cx="812800" cy="81280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658BE47D-B8F1-82C6-F20C-300DA0B752F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8CC342"/>
            </a:solidFill>
          </p:spPr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AC78B940-AD7E-B5A9-4FD0-DEF73148953A}"/>
                </a:ext>
              </a:extLst>
            </p:cNvPr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31"/>
                </a:lnSpc>
              </a:pPr>
              <a:endParaRPr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10AC7FAD-E7AD-A625-C6F7-9223EB9508B7}"/>
              </a:ext>
            </a:extLst>
          </p:cNvPr>
          <p:cNvSpPr txBox="1"/>
          <p:nvPr/>
        </p:nvSpPr>
        <p:spPr>
          <a:xfrm>
            <a:off x="1419105" y="1675719"/>
            <a:ext cx="7124431" cy="2154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en-US" sz="7000" b="1" dirty="0" err="1">
                <a:solidFill>
                  <a:srgbClr val="407031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Apakah</a:t>
            </a:r>
            <a:r>
              <a:rPr lang="en-US" sz="7000" b="1" dirty="0">
                <a:solidFill>
                  <a:srgbClr val="407031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7000" b="1" dirty="0" err="1">
                <a:solidFill>
                  <a:srgbClr val="407031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masyarakat</a:t>
            </a:r>
            <a:r>
              <a:rPr lang="en-US" sz="7000" b="1" dirty="0">
                <a:solidFill>
                  <a:srgbClr val="407031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7000" b="1" dirty="0" err="1">
                <a:solidFill>
                  <a:srgbClr val="407031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itu</a:t>
            </a:r>
            <a:r>
              <a:rPr lang="en-US" sz="7000" b="1" dirty="0">
                <a:solidFill>
                  <a:srgbClr val="407031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?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28E53D08-93C1-8928-3801-71C0EBA2AE36}"/>
              </a:ext>
            </a:extLst>
          </p:cNvPr>
          <p:cNvSpPr txBox="1"/>
          <p:nvPr/>
        </p:nvSpPr>
        <p:spPr>
          <a:xfrm>
            <a:off x="1358144" y="5225739"/>
            <a:ext cx="7807627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en-US" sz="3200" dirty="0" err="1">
                <a:solidFill>
                  <a:srgbClr val="003A1A"/>
                </a:solidFill>
                <a:latin typeface="Codec Pro" panose="020B0604020202020204" charset="0"/>
              </a:rPr>
              <a:t>Sejumlah</a:t>
            </a:r>
            <a:r>
              <a:rPr lang="en-US" sz="32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3200" dirty="0" err="1">
                <a:solidFill>
                  <a:srgbClr val="003A1A"/>
                </a:solidFill>
                <a:latin typeface="Codec Pro" panose="020B0604020202020204" charset="0"/>
              </a:rPr>
              <a:t>manusia</a:t>
            </a:r>
            <a:r>
              <a:rPr lang="en-US" sz="32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3200" dirty="0" err="1">
                <a:solidFill>
                  <a:srgbClr val="003A1A"/>
                </a:solidFill>
                <a:latin typeface="Codec Pro" panose="020B0604020202020204" charset="0"/>
              </a:rPr>
              <a:t>dalam</a:t>
            </a:r>
            <a:r>
              <a:rPr lang="en-US" sz="3200" dirty="0">
                <a:solidFill>
                  <a:srgbClr val="003A1A"/>
                </a:solidFill>
                <a:latin typeface="Codec Pro" panose="020B0604020202020204" charset="0"/>
              </a:rPr>
              <a:t> arti </a:t>
            </a:r>
            <a:r>
              <a:rPr lang="en-US" sz="3200" dirty="0" err="1">
                <a:solidFill>
                  <a:srgbClr val="003A1A"/>
                </a:solidFill>
                <a:latin typeface="Codec Pro" panose="020B0604020202020204" charset="0"/>
              </a:rPr>
              <a:t>seluas-luasnya</a:t>
            </a:r>
            <a:r>
              <a:rPr lang="en-US" sz="3200" dirty="0">
                <a:solidFill>
                  <a:srgbClr val="003A1A"/>
                </a:solidFill>
                <a:latin typeface="Codec Pro" panose="020B0604020202020204" charset="0"/>
              </a:rPr>
              <a:t> dan </a:t>
            </a:r>
            <a:r>
              <a:rPr lang="en-US" sz="3200" dirty="0" err="1">
                <a:solidFill>
                  <a:srgbClr val="003A1A"/>
                </a:solidFill>
                <a:latin typeface="Codec Pro" panose="020B0604020202020204" charset="0"/>
              </a:rPr>
              <a:t>terikat</a:t>
            </a:r>
            <a:r>
              <a:rPr lang="en-US" sz="3200" dirty="0">
                <a:solidFill>
                  <a:srgbClr val="003A1A"/>
                </a:solidFill>
                <a:latin typeface="Codec Pro" panose="020B0604020202020204" charset="0"/>
              </a:rPr>
              <a:t> oleh </a:t>
            </a:r>
            <a:r>
              <a:rPr lang="en-US" sz="3200" dirty="0" err="1">
                <a:solidFill>
                  <a:srgbClr val="003A1A"/>
                </a:solidFill>
                <a:latin typeface="Codec Pro" panose="020B0604020202020204" charset="0"/>
              </a:rPr>
              <a:t>suatu</a:t>
            </a:r>
            <a:r>
              <a:rPr lang="en-US" sz="32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3200" dirty="0" err="1">
                <a:solidFill>
                  <a:srgbClr val="003A1A"/>
                </a:solidFill>
                <a:latin typeface="Codec Pro" panose="020B0604020202020204" charset="0"/>
              </a:rPr>
              <a:t>kebudayaan</a:t>
            </a:r>
            <a:r>
              <a:rPr lang="en-US" sz="32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3200" dirty="0" err="1">
                <a:solidFill>
                  <a:srgbClr val="003A1A"/>
                </a:solidFill>
                <a:latin typeface="Codec Pro" panose="020B0604020202020204" charset="0"/>
              </a:rPr>
              <a:t>yg</a:t>
            </a:r>
            <a:r>
              <a:rPr lang="en-US" sz="32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3200" dirty="0" err="1">
                <a:solidFill>
                  <a:srgbClr val="003A1A"/>
                </a:solidFill>
                <a:latin typeface="Codec Pro" panose="020B0604020202020204" charset="0"/>
              </a:rPr>
              <a:t>mereka</a:t>
            </a:r>
            <a:r>
              <a:rPr lang="en-US" sz="32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3200" dirty="0" err="1">
                <a:solidFill>
                  <a:srgbClr val="003A1A"/>
                </a:solidFill>
                <a:latin typeface="Codec Pro" panose="020B0604020202020204" charset="0"/>
              </a:rPr>
              <a:t>anggap</a:t>
            </a:r>
            <a:r>
              <a:rPr lang="en-US" sz="32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3200" dirty="0" err="1">
                <a:solidFill>
                  <a:srgbClr val="003A1A"/>
                </a:solidFill>
                <a:latin typeface="Codec Pro" panose="020B0604020202020204" charset="0"/>
              </a:rPr>
              <a:t>sama</a:t>
            </a:r>
            <a:r>
              <a:rPr lang="en-US" sz="3200" dirty="0">
                <a:solidFill>
                  <a:srgbClr val="003A1A"/>
                </a:solidFill>
                <a:latin typeface="Codec Pro" panose="020B0604020202020204" charset="0"/>
              </a:rPr>
              <a:t>.</a:t>
            </a:r>
          </a:p>
          <a:p>
            <a:pPr algn="just"/>
            <a:endParaRPr lang="en-US" sz="3200" spc="-117" dirty="0">
              <a:solidFill>
                <a:srgbClr val="003A1A"/>
              </a:solidFill>
              <a:latin typeface="Codec Pro" panose="020B0604020202020204" charset="0"/>
              <a:ea typeface="Codec Pro"/>
              <a:cs typeface="Codec Pro"/>
              <a:sym typeface="Codec Pro"/>
            </a:endParaRPr>
          </a:p>
          <a:p>
            <a:pPr algn="just"/>
            <a:r>
              <a:rPr lang="en-US" sz="3200" b="1" spc="-117" dirty="0">
                <a:solidFill>
                  <a:srgbClr val="003A1A"/>
                </a:solidFill>
                <a:latin typeface="Codec Pro" panose="020B0604020202020204" charset="0"/>
                <a:ea typeface="Codec Pro"/>
                <a:cs typeface="Codec Pro"/>
                <a:sym typeface="Codec Pro"/>
              </a:rPr>
              <a:t>PEMUDA </a:t>
            </a:r>
            <a:r>
              <a:rPr lang="en-US" sz="3200" b="1" spc="-117" dirty="0">
                <a:solidFill>
                  <a:srgbClr val="003A1A"/>
                </a:solidFill>
                <a:latin typeface="Codec Pro" panose="020B0604020202020204" charset="0"/>
                <a:ea typeface="Codec Pro"/>
                <a:cs typeface="Codec Pro"/>
                <a:sym typeface="Wingdings" panose="05000000000000000000" pitchFamily="2" charset="2"/>
              </a:rPr>
              <a:t> BAGIAN DARI MASYARAKAT</a:t>
            </a:r>
            <a:endParaRPr lang="en-US" sz="3200" b="1" spc="-117" dirty="0">
              <a:solidFill>
                <a:srgbClr val="003A1A"/>
              </a:solidFill>
              <a:latin typeface="Codec Pro" panose="020B0604020202020204" charset="0"/>
              <a:ea typeface="Codec Pro"/>
              <a:cs typeface="Codec Pro"/>
              <a:sym typeface="Codec Pro"/>
            </a:endParaRP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8D548B36-493A-D4ED-2FE7-279E3E90B334}"/>
              </a:ext>
            </a:extLst>
          </p:cNvPr>
          <p:cNvSpPr txBox="1"/>
          <p:nvPr/>
        </p:nvSpPr>
        <p:spPr>
          <a:xfrm>
            <a:off x="1828800" y="419100"/>
            <a:ext cx="3128784" cy="728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31"/>
              </a:lnSpc>
            </a:pPr>
            <a:r>
              <a:rPr lang="en-US" sz="3000" b="1" spc="-125" dirty="0">
                <a:latin typeface="Codec Pro Ultra-Bold"/>
                <a:ea typeface="Codec Pro Ultra-Bold"/>
                <a:cs typeface="Codec Pro Ultra-Bold"/>
                <a:sym typeface="Codec Pro Ultra-Bold"/>
              </a:rPr>
              <a:t>STAI DDI</a:t>
            </a:r>
          </a:p>
          <a:p>
            <a:pPr algn="l">
              <a:lnSpc>
                <a:spcPts val="2831"/>
              </a:lnSpc>
            </a:pPr>
            <a:r>
              <a:rPr lang="en-US" sz="3000" b="1" spc="-125" dirty="0">
                <a:latin typeface="Codec Pro Ultra-Bold"/>
                <a:ea typeface="Codec Pro Ultra-Bold"/>
                <a:cs typeface="Codec Pro Ultra-Bold"/>
                <a:sym typeface="Codec Pro Ultra-Bold"/>
              </a:rPr>
              <a:t>PANGKEP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4997659-0AD5-8841-3AD1-F7A2EFD21C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42900"/>
            <a:ext cx="838200" cy="838200"/>
          </a:xfrm>
          <a:prstGeom prst="rect">
            <a:avLst/>
          </a:prstGeom>
        </p:spPr>
      </p:pic>
      <p:pic>
        <p:nvPicPr>
          <p:cNvPr id="2052" name="Picture 4" descr="Tiga bissu dari Pangkep, Sulawesi Selatan.">
            <a:extLst>
              <a:ext uri="{FF2B5EF4-FFF2-40B4-BE49-F238E27FC236}">
                <a16:creationId xmlns:a16="http://schemas.microsoft.com/office/drawing/2014/main" id="{41FBF141-C87D-1886-B050-CA56F1B0BD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40"/>
          <a:stretch>
            <a:fillRect/>
          </a:stretch>
        </p:blipFill>
        <p:spPr bwMode="auto">
          <a:xfrm>
            <a:off x="10210800" y="0"/>
            <a:ext cx="11221563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22C9462-81B0-482B-94F4-45A1C2EE88C3}"/>
              </a:ext>
            </a:extLst>
          </p:cNvPr>
          <p:cNvSpPr txBox="1"/>
          <p:nvPr/>
        </p:nvSpPr>
        <p:spPr>
          <a:xfrm>
            <a:off x="1419105" y="9297769"/>
            <a:ext cx="45647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3A1A"/>
                </a:solidFill>
              </a:rPr>
              <a:t>staiddipangkep.ac.id</a:t>
            </a:r>
          </a:p>
        </p:txBody>
      </p:sp>
    </p:spTree>
    <p:extLst>
      <p:ext uri="{BB962C8B-B14F-4D97-AF65-F5344CB8AC3E}">
        <p14:creationId xmlns:p14="http://schemas.microsoft.com/office/powerpoint/2010/main" val="1937068459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E33109-CD84-930D-02FF-7B3045672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23A2BE0C-5C2B-EF2C-0AF2-BE3EFB117019}"/>
              </a:ext>
            </a:extLst>
          </p:cNvPr>
          <p:cNvGrpSpPr/>
          <p:nvPr/>
        </p:nvGrpSpPr>
        <p:grpSpPr>
          <a:xfrm>
            <a:off x="-1850571" y="9105900"/>
            <a:ext cx="3086100" cy="3086100"/>
            <a:chOff x="0" y="0"/>
            <a:chExt cx="812800" cy="81280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4D8E7019-67E4-3758-B74F-C682867D9822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8CC342"/>
            </a:solidFill>
          </p:spPr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6DF67F7E-6A69-0D9B-AEBD-D10F37D226C8}"/>
                </a:ext>
              </a:extLst>
            </p:cNvPr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31"/>
                </a:lnSpc>
              </a:pPr>
              <a:endParaRPr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01512D59-B82A-22B4-92F8-48B66BC826E1}"/>
              </a:ext>
            </a:extLst>
          </p:cNvPr>
          <p:cNvSpPr txBox="1"/>
          <p:nvPr/>
        </p:nvSpPr>
        <p:spPr>
          <a:xfrm>
            <a:off x="849086" y="1680425"/>
            <a:ext cx="16372114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7000" b="1" dirty="0">
                <a:solidFill>
                  <a:srgbClr val="407031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Desa, </a:t>
            </a:r>
            <a:r>
              <a:rPr lang="en-US" sz="7000" b="1" dirty="0" err="1">
                <a:solidFill>
                  <a:srgbClr val="407031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Kelurahan</a:t>
            </a:r>
            <a:r>
              <a:rPr lang="en-US" sz="7000" b="1" dirty="0">
                <a:solidFill>
                  <a:srgbClr val="407031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, Dusun dan Kampung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2CAC283D-2D04-1DF4-7117-3027BB291A87}"/>
              </a:ext>
            </a:extLst>
          </p:cNvPr>
          <p:cNvSpPr txBox="1"/>
          <p:nvPr/>
        </p:nvSpPr>
        <p:spPr>
          <a:xfrm>
            <a:off x="861786" y="3583290"/>
            <a:ext cx="16740414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3200" b="1" dirty="0">
                <a:solidFill>
                  <a:srgbClr val="003A1A"/>
                </a:solidFill>
                <a:latin typeface="Codec Pro" panose="020B0604020202020204" charset="0"/>
              </a:rPr>
              <a:t>Desa</a:t>
            </a:r>
            <a:r>
              <a:rPr lang="en-US" sz="3200" dirty="0">
                <a:solidFill>
                  <a:srgbClr val="003A1A"/>
                </a:solidFill>
                <a:latin typeface="Codec Pro" panose="020B0604020202020204" charset="0"/>
              </a:rPr>
              <a:t>: </a:t>
            </a:r>
            <a:r>
              <a:rPr lang="en-US" sz="3200" dirty="0" err="1">
                <a:solidFill>
                  <a:srgbClr val="003A1A"/>
                </a:solidFill>
                <a:latin typeface="Codec Pro" panose="020B0604020202020204" charset="0"/>
              </a:rPr>
              <a:t>kesatuan</a:t>
            </a:r>
            <a:r>
              <a:rPr lang="en-US" sz="32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3200" dirty="0" err="1">
                <a:solidFill>
                  <a:srgbClr val="003A1A"/>
                </a:solidFill>
                <a:latin typeface="Codec Pro" panose="020B0604020202020204" charset="0"/>
              </a:rPr>
              <a:t>masyarakat</a:t>
            </a:r>
            <a:r>
              <a:rPr lang="en-US" sz="32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3200" dirty="0" err="1">
                <a:solidFill>
                  <a:srgbClr val="003A1A"/>
                </a:solidFill>
                <a:latin typeface="Codec Pro" panose="020B0604020202020204" charset="0"/>
              </a:rPr>
              <a:t>hukum</a:t>
            </a:r>
            <a:r>
              <a:rPr lang="en-US" sz="3200" dirty="0">
                <a:solidFill>
                  <a:srgbClr val="003A1A"/>
                </a:solidFill>
                <a:latin typeface="Codec Pro" panose="020B0604020202020204" charset="0"/>
              </a:rPr>
              <a:t> yang </a:t>
            </a:r>
            <a:r>
              <a:rPr lang="en-US" sz="3200" dirty="0" err="1">
                <a:solidFill>
                  <a:srgbClr val="003A1A"/>
                </a:solidFill>
                <a:latin typeface="Codec Pro" panose="020B0604020202020204" charset="0"/>
              </a:rPr>
              <a:t>memiliki</a:t>
            </a:r>
            <a:r>
              <a:rPr lang="en-US" sz="3200" dirty="0">
                <a:solidFill>
                  <a:srgbClr val="003A1A"/>
                </a:solidFill>
                <a:latin typeface="Codec Pro" panose="020B0604020202020204" charset="0"/>
              </a:rPr>
              <a:t> batas wilayah yang </a:t>
            </a:r>
            <a:r>
              <a:rPr lang="en-US" sz="3200" dirty="0" err="1">
                <a:solidFill>
                  <a:srgbClr val="003A1A"/>
                </a:solidFill>
                <a:latin typeface="Codec Pro" panose="020B0604020202020204" charset="0"/>
              </a:rPr>
              <a:t>berwenang</a:t>
            </a:r>
            <a:r>
              <a:rPr lang="en-US" sz="32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3200" dirty="0" err="1">
                <a:solidFill>
                  <a:srgbClr val="003A1A"/>
                </a:solidFill>
                <a:latin typeface="Codec Pro" panose="020B0604020202020204" charset="0"/>
              </a:rPr>
              <a:t>untuk</a:t>
            </a:r>
            <a:r>
              <a:rPr lang="en-US" sz="32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3200" dirty="0" err="1">
                <a:solidFill>
                  <a:srgbClr val="003A1A"/>
                </a:solidFill>
                <a:latin typeface="Codec Pro" panose="020B0604020202020204" charset="0"/>
              </a:rPr>
              <a:t>mengatur</a:t>
            </a:r>
            <a:r>
              <a:rPr lang="en-US" sz="3200" dirty="0">
                <a:solidFill>
                  <a:srgbClr val="003A1A"/>
                </a:solidFill>
                <a:latin typeface="Codec Pro" panose="020B0604020202020204" charset="0"/>
              </a:rPr>
              <a:t> dan </a:t>
            </a:r>
            <a:r>
              <a:rPr lang="en-US" sz="3200" dirty="0" err="1">
                <a:solidFill>
                  <a:srgbClr val="003A1A"/>
                </a:solidFill>
                <a:latin typeface="Codec Pro" panose="020B0604020202020204" charset="0"/>
              </a:rPr>
              <a:t>mengurus</a:t>
            </a:r>
            <a:r>
              <a:rPr lang="en-US" sz="32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3200" dirty="0" err="1">
                <a:solidFill>
                  <a:srgbClr val="003A1A"/>
                </a:solidFill>
                <a:latin typeface="Codec Pro" panose="020B0604020202020204" charset="0"/>
              </a:rPr>
              <a:t>urusan</a:t>
            </a:r>
            <a:r>
              <a:rPr lang="en-US" sz="32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3200" dirty="0" err="1">
                <a:solidFill>
                  <a:srgbClr val="003A1A"/>
                </a:solidFill>
                <a:latin typeface="Codec Pro" panose="020B0604020202020204" charset="0"/>
              </a:rPr>
              <a:t>pemerintahan</a:t>
            </a:r>
            <a:r>
              <a:rPr lang="en-US" sz="3200" dirty="0">
                <a:solidFill>
                  <a:srgbClr val="003A1A"/>
                </a:solidFill>
                <a:latin typeface="Codec Pro" panose="020B0604020202020204" charset="0"/>
              </a:rPr>
              <a:t>, </a:t>
            </a:r>
            <a:r>
              <a:rPr lang="en-US" sz="3200" dirty="0" err="1">
                <a:solidFill>
                  <a:srgbClr val="003A1A"/>
                </a:solidFill>
                <a:latin typeface="Codec Pro" panose="020B0604020202020204" charset="0"/>
              </a:rPr>
              <a:t>kepentingan</a:t>
            </a:r>
            <a:r>
              <a:rPr lang="en-US" sz="32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3200" dirty="0" err="1">
                <a:solidFill>
                  <a:srgbClr val="003A1A"/>
                </a:solidFill>
                <a:latin typeface="Codec Pro" panose="020B0604020202020204" charset="0"/>
              </a:rPr>
              <a:t>masyarakat</a:t>
            </a:r>
            <a:r>
              <a:rPr lang="en-US" sz="32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3200" dirty="0" err="1">
                <a:solidFill>
                  <a:srgbClr val="003A1A"/>
                </a:solidFill>
                <a:latin typeface="Codec Pro" panose="020B0604020202020204" charset="0"/>
              </a:rPr>
              <a:t>setempat</a:t>
            </a:r>
            <a:r>
              <a:rPr lang="en-US" sz="32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3200" dirty="0" err="1">
                <a:solidFill>
                  <a:srgbClr val="003A1A"/>
                </a:solidFill>
                <a:latin typeface="Codec Pro" panose="020B0604020202020204" charset="0"/>
              </a:rPr>
              <a:t>berdasarkan</a:t>
            </a:r>
            <a:r>
              <a:rPr lang="en-US" sz="32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3200" dirty="0" err="1">
                <a:solidFill>
                  <a:srgbClr val="003A1A"/>
                </a:solidFill>
                <a:latin typeface="Codec Pro" panose="020B0604020202020204" charset="0"/>
              </a:rPr>
              <a:t>prakarsa</a:t>
            </a:r>
            <a:r>
              <a:rPr lang="en-US" sz="32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3200" dirty="0" err="1">
                <a:solidFill>
                  <a:srgbClr val="003A1A"/>
                </a:solidFill>
                <a:latin typeface="Codec Pro" panose="020B0604020202020204" charset="0"/>
              </a:rPr>
              <a:t>masyarakat</a:t>
            </a:r>
            <a:r>
              <a:rPr lang="en-US" sz="3200" dirty="0">
                <a:solidFill>
                  <a:srgbClr val="003A1A"/>
                </a:solidFill>
                <a:latin typeface="Codec Pro" panose="020B0604020202020204" charset="0"/>
              </a:rPr>
              <a:t>, </a:t>
            </a:r>
            <a:r>
              <a:rPr lang="en-US" sz="3200" dirty="0" err="1">
                <a:solidFill>
                  <a:srgbClr val="003A1A"/>
                </a:solidFill>
                <a:latin typeface="Codec Pro" panose="020B0604020202020204" charset="0"/>
              </a:rPr>
              <a:t>hak</a:t>
            </a:r>
            <a:r>
              <a:rPr lang="en-US" sz="32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3200" dirty="0" err="1">
                <a:solidFill>
                  <a:srgbClr val="003A1A"/>
                </a:solidFill>
                <a:latin typeface="Codec Pro" panose="020B0604020202020204" charset="0"/>
              </a:rPr>
              <a:t>asal</a:t>
            </a:r>
            <a:r>
              <a:rPr lang="en-US" sz="32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3200" dirty="0" err="1">
                <a:solidFill>
                  <a:srgbClr val="003A1A"/>
                </a:solidFill>
                <a:latin typeface="Codec Pro" panose="020B0604020202020204" charset="0"/>
              </a:rPr>
              <a:t>usul</a:t>
            </a:r>
            <a:r>
              <a:rPr lang="en-US" sz="3200" dirty="0">
                <a:solidFill>
                  <a:srgbClr val="003A1A"/>
                </a:solidFill>
                <a:latin typeface="Codec Pro" panose="020B0604020202020204" charset="0"/>
              </a:rPr>
              <a:t>, dan/</a:t>
            </a:r>
            <a:r>
              <a:rPr lang="en-US" sz="3200" dirty="0" err="1">
                <a:solidFill>
                  <a:srgbClr val="003A1A"/>
                </a:solidFill>
                <a:latin typeface="Codec Pro" panose="020B0604020202020204" charset="0"/>
              </a:rPr>
              <a:t>atau</a:t>
            </a:r>
            <a:r>
              <a:rPr lang="en-US" sz="32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3200" dirty="0" err="1">
                <a:solidFill>
                  <a:srgbClr val="003A1A"/>
                </a:solidFill>
                <a:latin typeface="Codec Pro" panose="020B0604020202020204" charset="0"/>
              </a:rPr>
              <a:t>hak</a:t>
            </a:r>
            <a:r>
              <a:rPr lang="en-US" sz="32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3200" dirty="0" err="1">
                <a:solidFill>
                  <a:srgbClr val="003A1A"/>
                </a:solidFill>
                <a:latin typeface="Codec Pro" panose="020B0604020202020204" charset="0"/>
              </a:rPr>
              <a:t>tradisional</a:t>
            </a:r>
            <a:r>
              <a:rPr lang="en-US" sz="3200" dirty="0">
                <a:solidFill>
                  <a:srgbClr val="003A1A"/>
                </a:solidFill>
                <a:latin typeface="Codec Pro" panose="020B0604020202020204" charset="0"/>
              </a:rPr>
              <a:t> yang </a:t>
            </a:r>
            <a:r>
              <a:rPr lang="en-US" sz="3200" dirty="0" err="1">
                <a:solidFill>
                  <a:srgbClr val="003A1A"/>
                </a:solidFill>
                <a:latin typeface="Codec Pro" panose="020B0604020202020204" charset="0"/>
              </a:rPr>
              <a:t>diakui</a:t>
            </a:r>
            <a:r>
              <a:rPr lang="en-US" sz="3200" dirty="0">
                <a:solidFill>
                  <a:srgbClr val="003A1A"/>
                </a:solidFill>
                <a:latin typeface="Codec Pro" panose="020B0604020202020204" charset="0"/>
              </a:rPr>
              <a:t> dan </a:t>
            </a:r>
            <a:r>
              <a:rPr lang="en-US" sz="3200" dirty="0" err="1">
                <a:solidFill>
                  <a:srgbClr val="003A1A"/>
                </a:solidFill>
                <a:latin typeface="Codec Pro" panose="020B0604020202020204" charset="0"/>
              </a:rPr>
              <a:t>dihormati</a:t>
            </a:r>
            <a:r>
              <a:rPr lang="en-US" sz="32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3200" dirty="0" err="1">
                <a:solidFill>
                  <a:srgbClr val="003A1A"/>
                </a:solidFill>
                <a:latin typeface="Codec Pro" panose="020B0604020202020204" charset="0"/>
              </a:rPr>
              <a:t>dalam</a:t>
            </a:r>
            <a:r>
              <a:rPr lang="en-US" sz="32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3200" dirty="0" err="1">
                <a:solidFill>
                  <a:srgbClr val="003A1A"/>
                </a:solidFill>
                <a:latin typeface="Codec Pro" panose="020B0604020202020204" charset="0"/>
              </a:rPr>
              <a:t>sistem</a:t>
            </a:r>
            <a:r>
              <a:rPr lang="en-US" sz="32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3200" dirty="0" err="1">
                <a:solidFill>
                  <a:srgbClr val="003A1A"/>
                </a:solidFill>
                <a:latin typeface="Codec Pro" panose="020B0604020202020204" charset="0"/>
              </a:rPr>
              <a:t>pemerintahan</a:t>
            </a:r>
            <a:r>
              <a:rPr lang="en-US" sz="3200" dirty="0">
                <a:solidFill>
                  <a:srgbClr val="003A1A"/>
                </a:solidFill>
                <a:latin typeface="Codec Pro" panose="020B0604020202020204" charset="0"/>
              </a:rPr>
              <a:t> Negara </a:t>
            </a:r>
            <a:r>
              <a:rPr lang="en-US" sz="3200" dirty="0" err="1">
                <a:solidFill>
                  <a:srgbClr val="003A1A"/>
                </a:solidFill>
                <a:latin typeface="Codec Pro" panose="020B0604020202020204" charset="0"/>
              </a:rPr>
              <a:t>Kesatuan</a:t>
            </a:r>
            <a:r>
              <a:rPr lang="en-US" sz="3200" dirty="0">
                <a:solidFill>
                  <a:srgbClr val="003A1A"/>
                </a:solidFill>
                <a:latin typeface="Codec Pro" panose="020B0604020202020204" charset="0"/>
              </a:rPr>
              <a:t> Republik Indonesia (</a:t>
            </a:r>
            <a:r>
              <a:rPr lang="en-US" sz="3200" b="1" spc="-117" dirty="0">
                <a:solidFill>
                  <a:srgbClr val="003A1A"/>
                </a:solidFill>
                <a:latin typeface="Codec Pro" panose="020B0604020202020204" charset="0"/>
                <a:sym typeface="Codec Pro"/>
              </a:rPr>
              <a:t>UU No 6 </a:t>
            </a:r>
            <a:r>
              <a:rPr lang="en-US" sz="3200" b="1" spc="-117" dirty="0" err="1">
                <a:solidFill>
                  <a:srgbClr val="003A1A"/>
                </a:solidFill>
                <a:latin typeface="Codec Pro" panose="020B0604020202020204" charset="0"/>
                <a:sym typeface="Codec Pro"/>
              </a:rPr>
              <a:t>Tahun</a:t>
            </a:r>
            <a:r>
              <a:rPr lang="en-US" sz="3200" b="1" spc="-117" dirty="0">
                <a:solidFill>
                  <a:srgbClr val="003A1A"/>
                </a:solidFill>
                <a:latin typeface="Codec Pro" panose="020B0604020202020204" charset="0"/>
                <a:sym typeface="Codec Pro"/>
              </a:rPr>
              <a:t> 2014</a:t>
            </a:r>
            <a:r>
              <a:rPr lang="en-US" sz="3200" b="1" spc="-117" dirty="0">
                <a:solidFill>
                  <a:srgbClr val="003A1A"/>
                </a:solidFill>
                <a:latin typeface="Codec Pro" panose="020B0604020202020204" charset="0"/>
                <a:ea typeface="Codec Pro"/>
                <a:cs typeface="Codec Pro"/>
                <a:sym typeface="Codec Pro"/>
              </a:rPr>
              <a:t>)</a:t>
            </a:r>
          </a:p>
          <a:p>
            <a:pPr algn="just"/>
            <a:endParaRPr lang="en-US" sz="3200" b="1" spc="-117" dirty="0">
              <a:solidFill>
                <a:srgbClr val="003A1A"/>
              </a:solidFill>
              <a:latin typeface="Codec Pro" panose="020B0604020202020204" charset="0"/>
              <a:ea typeface="Codec Pro"/>
              <a:cs typeface="Codec Pro"/>
              <a:sym typeface="Codec Pro"/>
            </a:endParaRP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F390BE8A-0FE1-B319-C8FA-43370ACC376F}"/>
              </a:ext>
            </a:extLst>
          </p:cNvPr>
          <p:cNvSpPr txBox="1"/>
          <p:nvPr/>
        </p:nvSpPr>
        <p:spPr>
          <a:xfrm>
            <a:off x="1828800" y="419100"/>
            <a:ext cx="3128784" cy="728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31"/>
              </a:lnSpc>
            </a:pPr>
            <a:r>
              <a:rPr lang="en-US" sz="3000" b="1" spc="-125" dirty="0">
                <a:latin typeface="Codec Pro Ultra-Bold"/>
                <a:ea typeface="Codec Pro Ultra-Bold"/>
                <a:cs typeface="Codec Pro Ultra-Bold"/>
                <a:sym typeface="Codec Pro Ultra-Bold"/>
              </a:rPr>
              <a:t>STAI DDI</a:t>
            </a:r>
          </a:p>
          <a:p>
            <a:pPr algn="l">
              <a:lnSpc>
                <a:spcPts val="2831"/>
              </a:lnSpc>
            </a:pPr>
            <a:r>
              <a:rPr lang="en-US" sz="3000" b="1" spc="-125" dirty="0">
                <a:latin typeface="Codec Pro Ultra-Bold"/>
                <a:ea typeface="Codec Pro Ultra-Bold"/>
                <a:cs typeface="Codec Pro Ultra-Bold"/>
                <a:sym typeface="Codec Pro Ultra-Bold"/>
              </a:rPr>
              <a:t>PANGKEP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E2D3E1D-B42A-090F-5C55-8D02E1E871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42900"/>
            <a:ext cx="838200" cy="8382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E6B59E0-74A8-13E7-4CAA-0DD412BDFBD4}"/>
              </a:ext>
            </a:extLst>
          </p:cNvPr>
          <p:cNvSpPr txBox="1"/>
          <p:nvPr/>
        </p:nvSpPr>
        <p:spPr>
          <a:xfrm>
            <a:off x="1419105" y="9297769"/>
            <a:ext cx="45647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3A1A"/>
                </a:solidFill>
              </a:rPr>
              <a:t>staiddipangkep.ac.id</a:t>
            </a: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4031B3C7-65D9-BC00-5C8C-17B161E00DC0}"/>
              </a:ext>
            </a:extLst>
          </p:cNvPr>
          <p:cNvSpPr txBox="1"/>
          <p:nvPr/>
        </p:nvSpPr>
        <p:spPr>
          <a:xfrm>
            <a:off x="861786" y="6537945"/>
            <a:ext cx="16740414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3200" b="1" dirty="0" err="1">
                <a:solidFill>
                  <a:srgbClr val="003A1A"/>
                </a:solidFill>
                <a:latin typeface="Codec Pro" panose="020B0604020202020204" charset="0"/>
              </a:rPr>
              <a:t>Kelurahan</a:t>
            </a:r>
            <a:r>
              <a:rPr lang="en-US" sz="3200" dirty="0">
                <a:solidFill>
                  <a:srgbClr val="003A1A"/>
                </a:solidFill>
                <a:latin typeface="Codec Pro" panose="020B0604020202020204" charset="0"/>
              </a:rPr>
              <a:t>: wilayah </a:t>
            </a:r>
            <a:r>
              <a:rPr lang="en-US" sz="3200" dirty="0" err="1">
                <a:solidFill>
                  <a:srgbClr val="003A1A"/>
                </a:solidFill>
                <a:latin typeface="Codec Pro" panose="020B0604020202020204" charset="0"/>
              </a:rPr>
              <a:t>kerja</a:t>
            </a:r>
            <a:r>
              <a:rPr lang="en-US" sz="3200" dirty="0">
                <a:solidFill>
                  <a:srgbClr val="003A1A"/>
                </a:solidFill>
                <a:latin typeface="Codec Pro" panose="020B0604020202020204" charset="0"/>
              </a:rPr>
              <a:t> Lurah </a:t>
            </a:r>
            <a:r>
              <a:rPr lang="en-US" sz="3200" dirty="0" err="1">
                <a:solidFill>
                  <a:srgbClr val="003A1A"/>
                </a:solidFill>
                <a:latin typeface="Codec Pro" panose="020B0604020202020204" charset="0"/>
              </a:rPr>
              <a:t>sebagai</a:t>
            </a:r>
            <a:r>
              <a:rPr lang="en-US" sz="32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3200" dirty="0" err="1">
                <a:solidFill>
                  <a:srgbClr val="003A1A"/>
                </a:solidFill>
                <a:latin typeface="Codec Pro" panose="020B0604020202020204" charset="0"/>
              </a:rPr>
              <a:t>perangkat</a:t>
            </a:r>
            <a:r>
              <a:rPr lang="en-US" sz="3200" dirty="0">
                <a:solidFill>
                  <a:srgbClr val="003A1A"/>
                </a:solidFill>
                <a:latin typeface="Codec Pro" panose="020B0604020202020204" charset="0"/>
              </a:rPr>
              <a:t> Daerah </a:t>
            </a:r>
            <a:r>
              <a:rPr lang="en-US" sz="3200" dirty="0" err="1">
                <a:solidFill>
                  <a:srgbClr val="003A1A"/>
                </a:solidFill>
                <a:latin typeface="Codec Pro" panose="020B0604020202020204" charset="0"/>
              </a:rPr>
              <a:t>Kabupaten</a:t>
            </a:r>
            <a:r>
              <a:rPr lang="en-US" sz="3200" dirty="0">
                <a:solidFill>
                  <a:srgbClr val="003A1A"/>
                </a:solidFill>
                <a:latin typeface="Codec Pro" panose="020B0604020202020204" charset="0"/>
              </a:rPr>
              <a:t> dan/</a:t>
            </a:r>
            <a:r>
              <a:rPr lang="en-US" sz="3200" dirty="0" err="1">
                <a:solidFill>
                  <a:srgbClr val="003A1A"/>
                </a:solidFill>
                <a:latin typeface="Codec Pro" panose="020B0604020202020204" charset="0"/>
              </a:rPr>
              <a:t>atau</a:t>
            </a:r>
            <a:r>
              <a:rPr lang="en-US" sz="3200" dirty="0">
                <a:solidFill>
                  <a:srgbClr val="003A1A"/>
                </a:solidFill>
                <a:latin typeface="Codec Pro" panose="020B0604020202020204" charset="0"/>
              </a:rPr>
              <a:t> Daerah Kota di </a:t>
            </a:r>
            <a:r>
              <a:rPr lang="en-US" sz="3200" dirty="0" err="1">
                <a:solidFill>
                  <a:srgbClr val="003A1A"/>
                </a:solidFill>
                <a:latin typeface="Codec Pro" panose="020B0604020202020204" charset="0"/>
              </a:rPr>
              <a:t>bawah</a:t>
            </a:r>
            <a:r>
              <a:rPr lang="en-US" sz="32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3200" dirty="0" err="1">
                <a:solidFill>
                  <a:srgbClr val="003A1A"/>
                </a:solidFill>
                <a:latin typeface="Codec Pro" panose="020B0604020202020204" charset="0"/>
              </a:rPr>
              <a:t>Kecamatan</a:t>
            </a:r>
            <a:r>
              <a:rPr lang="en-US" sz="3200" dirty="0">
                <a:solidFill>
                  <a:srgbClr val="003A1A"/>
                </a:solidFill>
                <a:latin typeface="Codec Pro" panose="020B0604020202020204" charset="0"/>
              </a:rPr>
              <a:t> (</a:t>
            </a:r>
            <a:r>
              <a:rPr lang="en-US" sz="3200" b="1" spc="-117" dirty="0">
                <a:solidFill>
                  <a:srgbClr val="003A1A"/>
                </a:solidFill>
                <a:latin typeface="Codec Pro" panose="020B0604020202020204" charset="0"/>
                <a:sym typeface="Codec Pro"/>
              </a:rPr>
              <a:t>UU </a:t>
            </a:r>
            <a:r>
              <a:rPr lang="en-US" sz="3200" b="1" spc="-117" dirty="0">
                <a:solidFill>
                  <a:srgbClr val="003A1A"/>
                </a:solidFill>
                <a:latin typeface="Codec Pro" panose="020B0604020202020204" charset="0"/>
                <a:ea typeface="Codec Pro"/>
                <a:cs typeface="Codec Pro"/>
                <a:sym typeface="Codec Pro"/>
              </a:rPr>
              <a:t>No 23 </a:t>
            </a:r>
            <a:r>
              <a:rPr lang="en-US" sz="3200" b="1" spc="-117" dirty="0" err="1">
                <a:solidFill>
                  <a:srgbClr val="003A1A"/>
                </a:solidFill>
                <a:latin typeface="Codec Pro" panose="020B0604020202020204" charset="0"/>
                <a:ea typeface="Codec Pro"/>
                <a:cs typeface="Codec Pro"/>
                <a:sym typeface="Codec Pro"/>
              </a:rPr>
              <a:t>tahun</a:t>
            </a:r>
            <a:r>
              <a:rPr lang="en-US" sz="3200" b="1" spc="-117" dirty="0">
                <a:solidFill>
                  <a:srgbClr val="003A1A"/>
                </a:solidFill>
                <a:latin typeface="Codec Pro" panose="020B0604020202020204" charset="0"/>
                <a:ea typeface="Codec Pro"/>
                <a:cs typeface="Codec Pro"/>
                <a:sym typeface="Codec Pro"/>
              </a:rPr>
              <a:t> 2014)</a:t>
            </a:r>
          </a:p>
          <a:p>
            <a:pPr algn="just"/>
            <a:endParaRPr lang="en-US" sz="3200" b="1" spc="-117" dirty="0">
              <a:solidFill>
                <a:srgbClr val="003A1A"/>
              </a:solidFill>
              <a:latin typeface="Codec Pro" panose="020B0604020202020204" charset="0"/>
              <a:ea typeface="Codec Pro"/>
              <a:cs typeface="Codec Pro"/>
              <a:sym typeface="Codec Pro"/>
            </a:endParaRPr>
          </a:p>
        </p:txBody>
      </p:sp>
    </p:spTree>
    <p:extLst>
      <p:ext uri="{BB962C8B-B14F-4D97-AF65-F5344CB8AC3E}">
        <p14:creationId xmlns:p14="http://schemas.microsoft.com/office/powerpoint/2010/main" val="549866316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90CEBD-2CFB-6665-2BAB-5AEB360218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685DB4E8-F5EA-8CA1-1052-355C64E93B53}"/>
              </a:ext>
            </a:extLst>
          </p:cNvPr>
          <p:cNvGrpSpPr/>
          <p:nvPr/>
        </p:nvGrpSpPr>
        <p:grpSpPr>
          <a:xfrm>
            <a:off x="-1850571" y="9105900"/>
            <a:ext cx="3086100" cy="3086100"/>
            <a:chOff x="0" y="0"/>
            <a:chExt cx="812800" cy="81280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8FA9040E-2DCA-FD0E-2D13-CF20CAC40CC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8CC342"/>
            </a:solidFill>
          </p:spPr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FC44AD29-288C-0D19-8574-DB98283FDC8D}"/>
                </a:ext>
              </a:extLst>
            </p:cNvPr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31"/>
                </a:lnSpc>
              </a:pPr>
              <a:endParaRPr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64A2BDE0-B4EC-DB80-937B-40B9F5470164}"/>
              </a:ext>
            </a:extLst>
          </p:cNvPr>
          <p:cNvSpPr txBox="1"/>
          <p:nvPr/>
        </p:nvSpPr>
        <p:spPr>
          <a:xfrm>
            <a:off x="849086" y="1680425"/>
            <a:ext cx="16372114" cy="1077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7000" b="1" dirty="0">
                <a:solidFill>
                  <a:srgbClr val="407031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Desa, </a:t>
            </a:r>
            <a:r>
              <a:rPr lang="en-US" sz="7000" b="1" dirty="0" err="1">
                <a:solidFill>
                  <a:srgbClr val="407031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Kelurahan</a:t>
            </a:r>
            <a:r>
              <a:rPr lang="en-US" sz="7000" b="1" dirty="0">
                <a:solidFill>
                  <a:srgbClr val="407031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, Dusun dan Kampung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EBD8EAD1-0302-DE5B-3C7B-C01E78EF268F}"/>
              </a:ext>
            </a:extLst>
          </p:cNvPr>
          <p:cNvSpPr txBox="1"/>
          <p:nvPr/>
        </p:nvSpPr>
        <p:spPr>
          <a:xfrm>
            <a:off x="885849" y="4220170"/>
            <a:ext cx="16740414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4000" b="1" dirty="0">
                <a:solidFill>
                  <a:srgbClr val="003A1A"/>
                </a:solidFill>
                <a:latin typeface="Codec Pro" panose="020B0604020202020204" charset="0"/>
              </a:rPr>
              <a:t>Dusun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: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bagian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wilayah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dalam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desa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yang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merupakan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lingkungan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kerja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pemerintahan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Desa</a:t>
            </a:r>
            <a:endParaRPr lang="en-US" sz="4000" b="1" spc="-117" dirty="0">
              <a:solidFill>
                <a:srgbClr val="003A1A"/>
              </a:solidFill>
              <a:latin typeface="Codec Pro" panose="020B0604020202020204" charset="0"/>
              <a:ea typeface="Codec Pro"/>
              <a:cs typeface="Codec Pro"/>
              <a:sym typeface="Codec Pro"/>
            </a:endParaRPr>
          </a:p>
          <a:p>
            <a:pPr algn="just"/>
            <a:endParaRPr lang="en-US" sz="4000" b="1" spc="-117" dirty="0">
              <a:solidFill>
                <a:srgbClr val="003A1A"/>
              </a:solidFill>
              <a:latin typeface="Codec Pro" panose="020B0604020202020204" charset="0"/>
              <a:ea typeface="Codec Pro"/>
              <a:cs typeface="Codec Pro"/>
              <a:sym typeface="Codec Pro"/>
            </a:endParaRPr>
          </a:p>
        </p:txBody>
      </p:sp>
      <p:sp>
        <p:nvSpPr>
          <p:cNvPr id="11" name="TextBox 9">
            <a:extLst>
              <a:ext uri="{FF2B5EF4-FFF2-40B4-BE49-F238E27FC236}">
                <a16:creationId xmlns:a16="http://schemas.microsoft.com/office/drawing/2014/main" id="{DDC50333-C360-4133-9C9D-B3E11A656206}"/>
              </a:ext>
            </a:extLst>
          </p:cNvPr>
          <p:cNvSpPr txBox="1"/>
          <p:nvPr/>
        </p:nvSpPr>
        <p:spPr>
          <a:xfrm>
            <a:off x="1828800" y="419100"/>
            <a:ext cx="3128784" cy="728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31"/>
              </a:lnSpc>
            </a:pPr>
            <a:r>
              <a:rPr lang="en-US" sz="3000" b="1" spc="-125" dirty="0">
                <a:latin typeface="Codec Pro Ultra-Bold"/>
                <a:ea typeface="Codec Pro Ultra-Bold"/>
                <a:cs typeface="Codec Pro Ultra-Bold"/>
                <a:sym typeface="Codec Pro Ultra-Bold"/>
              </a:rPr>
              <a:t>STAI DDI</a:t>
            </a:r>
          </a:p>
          <a:p>
            <a:pPr algn="l">
              <a:lnSpc>
                <a:spcPts val="2831"/>
              </a:lnSpc>
            </a:pPr>
            <a:r>
              <a:rPr lang="en-US" sz="3000" b="1" spc="-125" dirty="0">
                <a:latin typeface="Codec Pro Ultra-Bold"/>
                <a:ea typeface="Codec Pro Ultra-Bold"/>
                <a:cs typeface="Codec Pro Ultra-Bold"/>
                <a:sym typeface="Codec Pro Ultra-Bold"/>
              </a:rPr>
              <a:t>PANGKEP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87B17C4-448C-C596-935E-F980D1310D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42900"/>
            <a:ext cx="838200" cy="8382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EA6827B-D75A-4574-0B69-B92ADE7363C0}"/>
              </a:ext>
            </a:extLst>
          </p:cNvPr>
          <p:cNvSpPr txBox="1"/>
          <p:nvPr/>
        </p:nvSpPr>
        <p:spPr>
          <a:xfrm>
            <a:off x="1419105" y="9297769"/>
            <a:ext cx="45647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3A1A"/>
                </a:solidFill>
              </a:rPr>
              <a:t>staiddipangkep.ac.id</a:t>
            </a:r>
          </a:p>
        </p:txBody>
      </p:sp>
      <p:sp>
        <p:nvSpPr>
          <p:cNvPr id="2" name="TextBox 10">
            <a:extLst>
              <a:ext uri="{FF2B5EF4-FFF2-40B4-BE49-F238E27FC236}">
                <a16:creationId xmlns:a16="http://schemas.microsoft.com/office/drawing/2014/main" id="{8CBC2761-69DE-F6B4-B8E7-F803FE0D7A75}"/>
              </a:ext>
            </a:extLst>
          </p:cNvPr>
          <p:cNvSpPr txBox="1"/>
          <p:nvPr/>
        </p:nvSpPr>
        <p:spPr>
          <a:xfrm>
            <a:off x="861786" y="6537945"/>
            <a:ext cx="16740414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4000" b="1" dirty="0">
                <a:solidFill>
                  <a:srgbClr val="003A1A"/>
                </a:solidFill>
                <a:latin typeface="Codec Pro" panose="020B0604020202020204" charset="0"/>
              </a:rPr>
              <a:t>Kampung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: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memiliki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defenisi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yang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sama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dengan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000" b="1" dirty="0">
                <a:solidFill>
                  <a:srgbClr val="003A1A"/>
                </a:solidFill>
                <a:latin typeface="Codec Pro" panose="020B0604020202020204" charset="0"/>
              </a:rPr>
              <a:t>DESA</a:t>
            </a:r>
            <a:endParaRPr lang="en-US" sz="4000" b="1" spc="-117" dirty="0">
              <a:solidFill>
                <a:srgbClr val="003A1A"/>
              </a:solidFill>
              <a:latin typeface="Codec Pro" panose="020B0604020202020204" charset="0"/>
              <a:ea typeface="Codec Pro"/>
              <a:cs typeface="Codec Pro"/>
              <a:sym typeface="Codec Pro"/>
            </a:endParaRPr>
          </a:p>
          <a:p>
            <a:pPr algn="just"/>
            <a:endParaRPr lang="en-US" sz="4000" b="1" spc="-117" dirty="0">
              <a:solidFill>
                <a:srgbClr val="003A1A"/>
              </a:solidFill>
              <a:latin typeface="Codec Pro" panose="020B0604020202020204" charset="0"/>
              <a:ea typeface="Codec Pro"/>
              <a:cs typeface="Codec Pro"/>
              <a:sym typeface="Codec Pro"/>
            </a:endParaRPr>
          </a:p>
        </p:txBody>
      </p:sp>
    </p:spTree>
    <p:extLst>
      <p:ext uri="{BB962C8B-B14F-4D97-AF65-F5344CB8AC3E}">
        <p14:creationId xmlns:p14="http://schemas.microsoft.com/office/powerpoint/2010/main" val="2617755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>
            <a:extLst>
              <a:ext uri="{FF2B5EF4-FFF2-40B4-BE49-F238E27FC236}">
                <a16:creationId xmlns:a16="http://schemas.microsoft.com/office/drawing/2014/main" id="{5ED80F64-D1D4-8CD6-E2DD-608B843DE3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88"/>
          <a:stretch>
            <a:fillRect/>
          </a:stretch>
        </p:blipFill>
        <p:spPr bwMode="auto">
          <a:xfrm>
            <a:off x="15475595" y="1868484"/>
            <a:ext cx="5069816" cy="657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9B67474-92DB-3D18-7C5B-EDBCE5EE9F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71"/>
          <a:stretch>
            <a:fillRect/>
          </a:stretch>
        </p:blipFill>
        <p:spPr bwMode="auto">
          <a:xfrm>
            <a:off x="10029811" y="1855558"/>
            <a:ext cx="4934884" cy="6572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7"/>
          <p:cNvGrpSpPr/>
          <p:nvPr/>
        </p:nvGrpSpPr>
        <p:grpSpPr>
          <a:xfrm>
            <a:off x="16993713" y="-1969539"/>
            <a:ext cx="3086100" cy="3086100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8CC342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31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-2838387" y="9105900"/>
            <a:ext cx="8822235" cy="3086100"/>
            <a:chOff x="0" y="0"/>
            <a:chExt cx="2323552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323552" cy="812800"/>
            </a:xfrm>
            <a:custGeom>
              <a:avLst/>
              <a:gdLst/>
              <a:ahLst/>
              <a:cxnLst/>
              <a:rect l="l" t="t" r="r" b="b"/>
              <a:pathLst>
                <a:path w="2323552" h="812800">
                  <a:moveTo>
                    <a:pt x="0" y="0"/>
                  </a:moveTo>
                  <a:lnTo>
                    <a:pt x="2323552" y="0"/>
                  </a:lnTo>
                  <a:lnTo>
                    <a:pt x="232355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8CC342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85725"/>
              <a:ext cx="2323552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31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629975" y="2455794"/>
            <a:ext cx="7285425" cy="30230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813"/>
              </a:lnSpc>
            </a:pPr>
            <a:r>
              <a:rPr lang="en-US" sz="8138" b="1" dirty="0" err="1">
                <a:solidFill>
                  <a:srgbClr val="407031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Karakteristik</a:t>
            </a:r>
            <a:r>
              <a:rPr lang="en-US" sz="8138" b="1" dirty="0">
                <a:solidFill>
                  <a:srgbClr val="407031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Masyarakat Desa</a:t>
            </a:r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1A87DB34-0B66-36A3-8497-6386B20E71E9}"/>
              </a:ext>
            </a:extLst>
          </p:cNvPr>
          <p:cNvSpPr txBox="1"/>
          <p:nvPr/>
        </p:nvSpPr>
        <p:spPr>
          <a:xfrm>
            <a:off x="1828800" y="419100"/>
            <a:ext cx="3128784" cy="728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31"/>
              </a:lnSpc>
            </a:pPr>
            <a:r>
              <a:rPr lang="en-US" sz="3000" b="1" spc="-125" dirty="0">
                <a:latin typeface="Codec Pro Ultra-Bold"/>
                <a:ea typeface="Codec Pro Ultra-Bold"/>
                <a:cs typeface="Codec Pro Ultra-Bold"/>
                <a:sym typeface="Codec Pro Ultra-Bold"/>
              </a:rPr>
              <a:t>STAI DDI</a:t>
            </a:r>
          </a:p>
          <a:p>
            <a:pPr algn="l">
              <a:lnSpc>
                <a:spcPts val="2831"/>
              </a:lnSpc>
            </a:pPr>
            <a:r>
              <a:rPr lang="en-US" sz="3000" b="1" spc="-125" dirty="0">
                <a:latin typeface="Codec Pro Ultra-Bold"/>
                <a:ea typeface="Codec Pro Ultra-Bold"/>
                <a:cs typeface="Codec Pro Ultra-Bold"/>
                <a:sym typeface="Codec Pro Ultra-Bold"/>
              </a:rPr>
              <a:t>PANGKEP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73B91A8-C979-98BA-B7CA-05358D75B3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42900"/>
            <a:ext cx="838200" cy="8382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31ED2CE-442D-793C-60BC-232E2948D020}"/>
              </a:ext>
            </a:extLst>
          </p:cNvPr>
          <p:cNvSpPr txBox="1"/>
          <p:nvPr/>
        </p:nvSpPr>
        <p:spPr>
          <a:xfrm>
            <a:off x="1419105" y="9297769"/>
            <a:ext cx="45647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3A1A"/>
                </a:solidFill>
              </a:rPr>
              <a:t>staiddipangkep.ac.id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DC44CC-2EB1-2B97-4C4C-117D478CB8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97DCCD-0716-FADF-3F9F-C0456A04D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7" t="14063" r="16146" b="9375"/>
          <a:stretch>
            <a:fillRect/>
          </a:stretch>
        </p:blipFill>
        <p:spPr>
          <a:xfrm>
            <a:off x="6505857" y="647700"/>
            <a:ext cx="11106598" cy="8503489"/>
          </a:xfrm>
          <a:prstGeom prst="rect">
            <a:avLst/>
          </a:prstGeom>
        </p:spPr>
      </p:pic>
      <p:grpSp>
        <p:nvGrpSpPr>
          <p:cNvPr id="7" name="Group 7">
            <a:extLst>
              <a:ext uri="{FF2B5EF4-FFF2-40B4-BE49-F238E27FC236}">
                <a16:creationId xmlns:a16="http://schemas.microsoft.com/office/drawing/2014/main" id="{DD264E1E-9BDB-C47B-494F-B6146FD437BC}"/>
              </a:ext>
            </a:extLst>
          </p:cNvPr>
          <p:cNvGrpSpPr/>
          <p:nvPr/>
        </p:nvGrpSpPr>
        <p:grpSpPr>
          <a:xfrm>
            <a:off x="16993713" y="-1969539"/>
            <a:ext cx="3086100" cy="3086100"/>
            <a:chOff x="0" y="0"/>
            <a:chExt cx="812800" cy="81280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0A37C2B7-210D-1FA6-5454-DE238ECEB57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8CC342"/>
            </a:solidFill>
          </p:spPr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09FEB2E8-663F-7F57-536C-A8E29D05246A}"/>
                </a:ext>
              </a:extLst>
            </p:cNvPr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31"/>
                </a:lnSpc>
              </a:pPr>
              <a:endParaRPr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F68B2445-2328-2726-8BD1-70273B30CCC9}"/>
              </a:ext>
            </a:extLst>
          </p:cNvPr>
          <p:cNvGrpSpPr/>
          <p:nvPr/>
        </p:nvGrpSpPr>
        <p:grpSpPr>
          <a:xfrm>
            <a:off x="-2781143" y="8743950"/>
            <a:ext cx="8822235" cy="3086100"/>
            <a:chOff x="0" y="0"/>
            <a:chExt cx="2323552" cy="8128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3ADCDA7B-74EE-75ED-5867-8023B53803A4}"/>
                </a:ext>
              </a:extLst>
            </p:cNvPr>
            <p:cNvSpPr/>
            <p:nvPr/>
          </p:nvSpPr>
          <p:spPr>
            <a:xfrm>
              <a:off x="0" y="0"/>
              <a:ext cx="2323552" cy="812800"/>
            </a:xfrm>
            <a:custGeom>
              <a:avLst/>
              <a:gdLst/>
              <a:ahLst/>
              <a:cxnLst/>
              <a:rect l="l" t="t" r="r" b="b"/>
              <a:pathLst>
                <a:path w="2323552" h="812800">
                  <a:moveTo>
                    <a:pt x="0" y="0"/>
                  </a:moveTo>
                  <a:lnTo>
                    <a:pt x="2323552" y="0"/>
                  </a:lnTo>
                  <a:lnTo>
                    <a:pt x="232355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8CC342"/>
            </a:solidFill>
          </p:spPr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2EEB43E1-D764-F6CC-9618-E8D978AC426A}"/>
                </a:ext>
              </a:extLst>
            </p:cNvPr>
            <p:cNvSpPr txBox="1"/>
            <p:nvPr/>
          </p:nvSpPr>
          <p:spPr>
            <a:xfrm>
              <a:off x="0" y="-85725"/>
              <a:ext cx="2323552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31"/>
                </a:lnSpc>
              </a:pPr>
              <a:endParaRPr/>
            </a:p>
          </p:txBody>
        </p:sp>
      </p:grpSp>
      <p:sp>
        <p:nvSpPr>
          <p:cNvPr id="14" name="TextBox 14">
            <a:extLst>
              <a:ext uri="{FF2B5EF4-FFF2-40B4-BE49-F238E27FC236}">
                <a16:creationId xmlns:a16="http://schemas.microsoft.com/office/drawing/2014/main" id="{A9729464-44D2-97F3-A0BA-B0A55D4FB30A}"/>
              </a:ext>
            </a:extLst>
          </p:cNvPr>
          <p:cNvSpPr txBox="1"/>
          <p:nvPr/>
        </p:nvSpPr>
        <p:spPr>
          <a:xfrm>
            <a:off x="1075988" y="3410724"/>
            <a:ext cx="6523425" cy="30008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813"/>
              </a:lnSpc>
            </a:pPr>
            <a:r>
              <a:rPr lang="en-US" sz="7000" dirty="0" err="1">
                <a:solidFill>
                  <a:srgbClr val="407031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Hierarki</a:t>
            </a:r>
            <a:r>
              <a:rPr lang="en-US" sz="7000" dirty="0">
                <a:solidFill>
                  <a:srgbClr val="407031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7000" dirty="0" err="1">
                <a:solidFill>
                  <a:srgbClr val="407031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Sosial</a:t>
            </a:r>
            <a:r>
              <a:rPr lang="en-US" sz="7000" dirty="0">
                <a:solidFill>
                  <a:srgbClr val="407031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Masyarakat Desa</a:t>
            </a:r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81AF1B52-D02D-E572-FF4D-B5E5010EC165}"/>
              </a:ext>
            </a:extLst>
          </p:cNvPr>
          <p:cNvSpPr txBox="1"/>
          <p:nvPr/>
        </p:nvSpPr>
        <p:spPr>
          <a:xfrm>
            <a:off x="1828800" y="419100"/>
            <a:ext cx="3128784" cy="728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31"/>
              </a:lnSpc>
            </a:pPr>
            <a:r>
              <a:rPr lang="en-US" sz="3000" b="1" spc="-125" dirty="0">
                <a:latin typeface="Codec Pro Ultra-Bold"/>
                <a:ea typeface="Codec Pro Ultra-Bold"/>
                <a:cs typeface="Codec Pro Ultra-Bold"/>
                <a:sym typeface="Codec Pro Ultra-Bold"/>
              </a:rPr>
              <a:t>STAI DDI</a:t>
            </a:r>
          </a:p>
          <a:p>
            <a:pPr algn="l">
              <a:lnSpc>
                <a:spcPts val="2831"/>
              </a:lnSpc>
            </a:pPr>
            <a:r>
              <a:rPr lang="en-US" sz="3000" b="1" spc="-125" dirty="0">
                <a:latin typeface="Codec Pro Ultra-Bold"/>
                <a:ea typeface="Codec Pro Ultra-Bold"/>
                <a:cs typeface="Codec Pro Ultra-Bold"/>
                <a:sym typeface="Codec Pro Ultra-Bold"/>
              </a:rPr>
              <a:t>PANGKEP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A3839A6-5B67-F495-B900-D3B0C269DA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42900"/>
            <a:ext cx="838200" cy="8382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9ECA37C-3A24-63DD-3883-5F61FC4D522A}"/>
              </a:ext>
            </a:extLst>
          </p:cNvPr>
          <p:cNvSpPr txBox="1"/>
          <p:nvPr/>
        </p:nvSpPr>
        <p:spPr>
          <a:xfrm>
            <a:off x="1419105" y="9297769"/>
            <a:ext cx="45647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3A1A"/>
                </a:solidFill>
              </a:rPr>
              <a:t>staiddipangkep.ac.id</a:t>
            </a:r>
          </a:p>
        </p:txBody>
      </p:sp>
      <p:grpSp>
        <p:nvGrpSpPr>
          <p:cNvPr id="6" name="Group 10">
            <a:extLst>
              <a:ext uri="{FF2B5EF4-FFF2-40B4-BE49-F238E27FC236}">
                <a16:creationId xmlns:a16="http://schemas.microsoft.com/office/drawing/2014/main" id="{DED8C01B-577D-D6D2-76A6-086B025EB982}"/>
              </a:ext>
            </a:extLst>
          </p:cNvPr>
          <p:cNvGrpSpPr/>
          <p:nvPr/>
        </p:nvGrpSpPr>
        <p:grpSpPr>
          <a:xfrm>
            <a:off x="-1626588" y="2176173"/>
            <a:ext cx="4114799" cy="1138527"/>
            <a:chOff x="0" y="0"/>
            <a:chExt cx="2323552" cy="812800"/>
          </a:xfrm>
          <a:solidFill>
            <a:srgbClr val="007033"/>
          </a:solidFill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6E8C3CD5-E6C5-222A-E1A6-F63263D60DEB}"/>
                </a:ext>
              </a:extLst>
            </p:cNvPr>
            <p:cNvSpPr/>
            <p:nvPr/>
          </p:nvSpPr>
          <p:spPr>
            <a:xfrm>
              <a:off x="0" y="0"/>
              <a:ext cx="2323552" cy="812800"/>
            </a:xfrm>
            <a:custGeom>
              <a:avLst/>
              <a:gdLst/>
              <a:ahLst/>
              <a:cxnLst/>
              <a:rect l="l" t="t" r="r" b="b"/>
              <a:pathLst>
                <a:path w="2323552" h="812800">
                  <a:moveTo>
                    <a:pt x="0" y="0"/>
                  </a:moveTo>
                  <a:lnTo>
                    <a:pt x="2323552" y="0"/>
                  </a:lnTo>
                  <a:lnTo>
                    <a:pt x="2323552" y="812800"/>
                  </a:lnTo>
                  <a:lnTo>
                    <a:pt x="0" y="812800"/>
                  </a:lnTo>
                  <a:close/>
                </a:path>
              </a:pathLst>
            </a:custGeom>
            <a:grpFill/>
          </p:spPr>
        </p:sp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6140D1F6-FE74-8081-4EA9-B5253EDB0305}"/>
                </a:ext>
              </a:extLst>
            </p:cNvPr>
            <p:cNvSpPr txBox="1"/>
            <p:nvPr/>
          </p:nvSpPr>
          <p:spPr>
            <a:xfrm>
              <a:off x="0" y="-85725"/>
              <a:ext cx="2323552" cy="89852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31"/>
                </a:lnSpc>
              </a:pPr>
              <a:endParaRPr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A3FB9F34-E2F7-617F-5026-7A8EF9BB81E3}"/>
              </a:ext>
            </a:extLst>
          </p:cNvPr>
          <p:cNvSpPr txBox="1"/>
          <p:nvPr/>
        </p:nvSpPr>
        <p:spPr>
          <a:xfrm>
            <a:off x="1447800" y="1991261"/>
            <a:ext cx="186413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Codec Pro Ultra-Bold"/>
                <a:sym typeface="Codec Pro Ultra-Bold"/>
              </a:rPr>
              <a:t>1</a:t>
            </a:r>
            <a:endParaRPr lang="en-US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1694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D67765-34A3-5DED-827D-684592E776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>
            <a:extLst>
              <a:ext uri="{FF2B5EF4-FFF2-40B4-BE49-F238E27FC236}">
                <a16:creationId xmlns:a16="http://schemas.microsoft.com/office/drawing/2014/main" id="{07036E84-5242-13D8-B2B5-0621B8C804E2}"/>
              </a:ext>
            </a:extLst>
          </p:cNvPr>
          <p:cNvGrpSpPr/>
          <p:nvPr/>
        </p:nvGrpSpPr>
        <p:grpSpPr>
          <a:xfrm>
            <a:off x="16993713" y="-1969539"/>
            <a:ext cx="3086100" cy="3086100"/>
            <a:chOff x="0" y="0"/>
            <a:chExt cx="812800" cy="81280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567DA1CA-090F-C314-039E-045EFD913B6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8CC342"/>
            </a:solidFill>
          </p:spPr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22326DC8-774D-96E8-3AF0-6463192AD9F0}"/>
                </a:ext>
              </a:extLst>
            </p:cNvPr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31"/>
                </a:lnSpc>
              </a:pPr>
              <a:endParaRPr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FC9B997D-1C91-4894-D9A5-CA4CA058F43A}"/>
              </a:ext>
            </a:extLst>
          </p:cNvPr>
          <p:cNvGrpSpPr/>
          <p:nvPr/>
        </p:nvGrpSpPr>
        <p:grpSpPr>
          <a:xfrm>
            <a:off x="-2781143" y="9029700"/>
            <a:ext cx="8822235" cy="3086100"/>
            <a:chOff x="0" y="0"/>
            <a:chExt cx="2323552" cy="8128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2FC2ADCD-6FA2-FE06-44A8-A190689C9A4A}"/>
                </a:ext>
              </a:extLst>
            </p:cNvPr>
            <p:cNvSpPr/>
            <p:nvPr/>
          </p:nvSpPr>
          <p:spPr>
            <a:xfrm>
              <a:off x="0" y="0"/>
              <a:ext cx="2323552" cy="812800"/>
            </a:xfrm>
            <a:custGeom>
              <a:avLst/>
              <a:gdLst/>
              <a:ahLst/>
              <a:cxnLst/>
              <a:rect l="l" t="t" r="r" b="b"/>
              <a:pathLst>
                <a:path w="2323552" h="812800">
                  <a:moveTo>
                    <a:pt x="0" y="0"/>
                  </a:moveTo>
                  <a:lnTo>
                    <a:pt x="2323552" y="0"/>
                  </a:lnTo>
                  <a:lnTo>
                    <a:pt x="232355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8CC342"/>
            </a:solidFill>
          </p:spPr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C8A4F368-5C61-080F-D778-E05B333109E7}"/>
                </a:ext>
              </a:extLst>
            </p:cNvPr>
            <p:cNvSpPr txBox="1"/>
            <p:nvPr/>
          </p:nvSpPr>
          <p:spPr>
            <a:xfrm>
              <a:off x="0" y="-85725"/>
              <a:ext cx="2323552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31"/>
                </a:lnSpc>
              </a:pPr>
              <a:endParaRPr/>
            </a:p>
          </p:txBody>
        </p:sp>
      </p:grpSp>
      <p:sp>
        <p:nvSpPr>
          <p:cNvPr id="16" name="TextBox 9">
            <a:extLst>
              <a:ext uri="{FF2B5EF4-FFF2-40B4-BE49-F238E27FC236}">
                <a16:creationId xmlns:a16="http://schemas.microsoft.com/office/drawing/2014/main" id="{A3BBAA25-8023-D253-0A4F-B229A6E3D248}"/>
              </a:ext>
            </a:extLst>
          </p:cNvPr>
          <p:cNvSpPr txBox="1"/>
          <p:nvPr/>
        </p:nvSpPr>
        <p:spPr>
          <a:xfrm>
            <a:off x="1828800" y="419100"/>
            <a:ext cx="3128784" cy="728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31"/>
              </a:lnSpc>
            </a:pPr>
            <a:r>
              <a:rPr lang="en-US" sz="3000" b="1" spc="-125" dirty="0">
                <a:latin typeface="Codec Pro Ultra-Bold"/>
                <a:ea typeface="Codec Pro Ultra-Bold"/>
                <a:cs typeface="Codec Pro Ultra-Bold"/>
                <a:sym typeface="Codec Pro Ultra-Bold"/>
              </a:rPr>
              <a:t>STAI DDI</a:t>
            </a:r>
          </a:p>
          <a:p>
            <a:pPr algn="l">
              <a:lnSpc>
                <a:spcPts val="2831"/>
              </a:lnSpc>
            </a:pPr>
            <a:r>
              <a:rPr lang="en-US" sz="3000" b="1" spc="-125" dirty="0">
                <a:latin typeface="Codec Pro Ultra-Bold"/>
                <a:ea typeface="Codec Pro Ultra-Bold"/>
                <a:cs typeface="Codec Pro Ultra-Bold"/>
                <a:sym typeface="Codec Pro Ultra-Bold"/>
              </a:rPr>
              <a:t>PANGKEP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285FE73-BCB7-72ED-702D-E24F00767C1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42900"/>
            <a:ext cx="838200" cy="8382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6D0B9E8-AD30-CBE4-DC48-2015F14367B3}"/>
              </a:ext>
            </a:extLst>
          </p:cNvPr>
          <p:cNvSpPr txBox="1"/>
          <p:nvPr/>
        </p:nvSpPr>
        <p:spPr>
          <a:xfrm>
            <a:off x="1419105" y="9297769"/>
            <a:ext cx="45647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3A1A"/>
                </a:solidFill>
              </a:rPr>
              <a:t>staiddipangkep.ac.id</a:t>
            </a:r>
          </a:p>
        </p:txBody>
      </p:sp>
      <p:grpSp>
        <p:nvGrpSpPr>
          <p:cNvPr id="6" name="Group 10">
            <a:extLst>
              <a:ext uri="{FF2B5EF4-FFF2-40B4-BE49-F238E27FC236}">
                <a16:creationId xmlns:a16="http://schemas.microsoft.com/office/drawing/2014/main" id="{6E14DE82-DCBA-810E-0DB0-C2C21729AAE1}"/>
              </a:ext>
            </a:extLst>
          </p:cNvPr>
          <p:cNvGrpSpPr/>
          <p:nvPr/>
        </p:nvGrpSpPr>
        <p:grpSpPr>
          <a:xfrm>
            <a:off x="-1626588" y="2176173"/>
            <a:ext cx="4114799" cy="1138527"/>
            <a:chOff x="0" y="0"/>
            <a:chExt cx="2323552" cy="812800"/>
          </a:xfrm>
          <a:solidFill>
            <a:srgbClr val="007033"/>
          </a:solidFill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8E7E2337-DF2B-CEA6-14E1-140C5ED4E451}"/>
                </a:ext>
              </a:extLst>
            </p:cNvPr>
            <p:cNvSpPr/>
            <p:nvPr/>
          </p:nvSpPr>
          <p:spPr>
            <a:xfrm>
              <a:off x="0" y="0"/>
              <a:ext cx="2323552" cy="812800"/>
            </a:xfrm>
            <a:custGeom>
              <a:avLst/>
              <a:gdLst/>
              <a:ahLst/>
              <a:cxnLst/>
              <a:rect l="l" t="t" r="r" b="b"/>
              <a:pathLst>
                <a:path w="2323552" h="812800">
                  <a:moveTo>
                    <a:pt x="0" y="0"/>
                  </a:moveTo>
                  <a:lnTo>
                    <a:pt x="2323552" y="0"/>
                  </a:lnTo>
                  <a:lnTo>
                    <a:pt x="2323552" y="812800"/>
                  </a:lnTo>
                  <a:lnTo>
                    <a:pt x="0" y="812800"/>
                  </a:lnTo>
                  <a:close/>
                </a:path>
              </a:pathLst>
            </a:custGeom>
            <a:grpFill/>
          </p:spPr>
        </p:sp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00D9A9E3-397D-F49F-2D19-95C1E07F972C}"/>
                </a:ext>
              </a:extLst>
            </p:cNvPr>
            <p:cNvSpPr txBox="1"/>
            <p:nvPr/>
          </p:nvSpPr>
          <p:spPr>
            <a:xfrm>
              <a:off x="0" y="-85725"/>
              <a:ext cx="2323552" cy="89852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31"/>
                </a:lnSpc>
              </a:pPr>
              <a:endParaRPr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C4955846-91D6-8BE1-A5F0-F6472F2C6777}"/>
              </a:ext>
            </a:extLst>
          </p:cNvPr>
          <p:cNvSpPr txBox="1"/>
          <p:nvPr/>
        </p:nvSpPr>
        <p:spPr>
          <a:xfrm>
            <a:off x="1447800" y="1991261"/>
            <a:ext cx="186413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Codec Pro Ultra-Bold"/>
                <a:sym typeface="Codec Pro Ultra-Bold"/>
              </a:rPr>
              <a:t>2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11864F30-2357-A3F3-5CF6-A9AC2FC353E7}"/>
              </a:ext>
            </a:extLst>
          </p:cNvPr>
          <p:cNvSpPr txBox="1"/>
          <p:nvPr/>
        </p:nvSpPr>
        <p:spPr>
          <a:xfrm>
            <a:off x="2667000" y="2185260"/>
            <a:ext cx="16678612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813"/>
              </a:lnSpc>
            </a:pPr>
            <a:r>
              <a:rPr lang="en-US" sz="7000" dirty="0" err="1">
                <a:solidFill>
                  <a:srgbClr val="407031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Struktur</a:t>
            </a:r>
            <a:r>
              <a:rPr lang="en-US" sz="7000" dirty="0">
                <a:solidFill>
                  <a:srgbClr val="407031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7000" dirty="0" err="1">
                <a:solidFill>
                  <a:srgbClr val="407031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Sosial</a:t>
            </a:r>
            <a:r>
              <a:rPr lang="en-US" sz="7000" dirty="0">
                <a:solidFill>
                  <a:srgbClr val="407031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Masyarakat Desa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D766F27-65BD-0740-ECB6-1341506EFC86}"/>
              </a:ext>
            </a:extLst>
          </p:cNvPr>
          <p:cNvSpPr txBox="1"/>
          <p:nvPr/>
        </p:nvSpPr>
        <p:spPr>
          <a:xfrm>
            <a:off x="2641600" y="3774682"/>
            <a:ext cx="148844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2800" indent="-812800" algn="just">
              <a:buFont typeface="+mj-lt"/>
              <a:buAutoNum type="alphaLcPeriod"/>
            </a:pPr>
            <a:r>
              <a:rPr lang="en-US" sz="4000" b="1" dirty="0" err="1">
                <a:solidFill>
                  <a:srgbClr val="003A1A"/>
                </a:solidFill>
                <a:latin typeface="Codec Pro" panose="020B0604020202020204" charset="0"/>
              </a:rPr>
              <a:t>Stratifikasi</a:t>
            </a:r>
            <a:r>
              <a:rPr lang="en-US" sz="4000" b="1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000" b="1" dirty="0" err="1">
                <a:solidFill>
                  <a:srgbClr val="003A1A"/>
                </a:solidFill>
                <a:latin typeface="Codec Pro" panose="020B0604020202020204" charset="0"/>
              </a:rPr>
              <a:t>Sosial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: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perbedaan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status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ditentukan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oleh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usia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,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ketokohan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,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kepemilikan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lahan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,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peran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adat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atau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agama</a:t>
            </a:r>
          </a:p>
          <a:p>
            <a:pPr marL="812800" indent="-812800" algn="just">
              <a:buFont typeface="+mj-lt"/>
              <a:buAutoNum type="alphaLcPeriod"/>
            </a:pPr>
            <a:r>
              <a:rPr lang="en-US" sz="4000" b="1" dirty="0" err="1">
                <a:solidFill>
                  <a:srgbClr val="003A1A"/>
                </a:solidFill>
                <a:latin typeface="Codec Pro" panose="020B0604020202020204" charset="0"/>
              </a:rPr>
              <a:t>Struktur</a:t>
            </a:r>
            <a:r>
              <a:rPr lang="en-US" sz="4000" b="1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000" b="1" dirty="0" err="1">
                <a:solidFill>
                  <a:srgbClr val="003A1A"/>
                </a:solidFill>
                <a:latin typeface="Codec Pro" panose="020B0604020202020204" charset="0"/>
              </a:rPr>
              <a:t>Kekerabatan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: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Ikatan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kekerabatan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menjadi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fondasi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utama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.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Sistem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kekerabatan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mempengaruhi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pola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kerja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,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pembagian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peran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,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penyelesaian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konflik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dan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pengambilan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Keputusan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sosial</a:t>
            </a:r>
            <a:endParaRPr lang="en-US" sz="4000" dirty="0">
              <a:solidFill>
                <a:srgbClr val="003A1A"/>
              </a:solidFill>
              <a:latin typeface="Codec Pr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2814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5E8F84-4B8E-F5C9-CC07-2BAA97C86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>
            <a:extLst>
              <a:ext uri="{FF2B5EF4-FFF2-40B4-BE49-F238E27FC236}">
                <a16:creationId xmlns:a16="http://schemas.microsoft.com/office/drawing/2014/main" id="{4D787225-D691-7D25-5D3D-56DED2BE8A00}"/>
              </a:ext>
            </a:extLst>
          </p:cNvPr>
          <p:cNvGrpSpPr/>
          <p:nvPr/>
        </p:nvGrpSpPr>
        <p:grpSpPr>
          <a:xfrm>
            <a:off x="16993713" y="-1969539"/>
            <a:ext cx="3086100" cy="3086100"/>
            <a:chOff x="0" y="0"/>
            <a:chExt cx="812800" cy="81280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DEAC9DC8-3404-B9E2-F952-3D0E1DAAB24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8CC342"/>
            </a:solidFill>
          </p:spPr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1A49CBC6-D8A4-B04F-C06D-657BC1DB123A}"/>
                </a:ext>
              </a:extLst>
            </p:cNvPr>
            <p:cNvSpPr txBox="1"/>
            <p:nvPr/>
          </p:nvSpPr>
          <p:spPr>
            <a:xfrm>
              <a:off x="0" y="-85725"/>
              <a:ext cx="812800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31"/>
                </a:lnSpc>
              </a:pPr>
              <a:endParaRPr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6475F436-3ED4-7EA0-C3DB-014B74920917}"/>
              </a:ext>
            </a:extLst>
          </p:cNvPr>
          <p:cNvGrpSpPr/>
          <p:nvPr/>
        </p:nvGrpSpPr>
        <p:grpSpPr>
          <a:xfrm>
            <a:off x="-2781143" y="9029700"/>
            <a:ext cx="8822235" cy="3086100"/>
            <a:chOff x="0" y="0"/>
            <a:chExt cx="2323552" cy="8128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3FC2EAB5-4F90-A314-AD2D-58291F65FC22}"/>
                </a:ext>
              </a:extLst>
            </p:cNvPr>
            <p:cNvSpPr/>
            <p:nvPr/>
          </p:nvSpPr>
          <p:spPr>
            <a:xfrm>
              <a:off x="0" y="0"/>
              <a:ext cx="2323552" cy="812800"/>
            </a:xfrm>
            <a:custGeom>
              <a:avLst/>
              <a:gdLst/>
              <a:ahLst/>
              <a:cxnLst/>
              <a:rect l="l" t="t" r="r" b="b"/>
              <a:pathLst>
                <a:path w="2323552" h="812800">
                  <a:moveTo>
                    <a:pt x="0" y="0"/>
                  </a:moveTo>
                  <a:lnTo>
                    <a:pt x="2323552" y="0"/>
                  </a:lnTo>
                  <a:lnTo>
                    <a:pt x="2323552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8CC342"/>
            </a:solidFill>
          </p:spPr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7C49FCAD-885D-8DF8-9CF6-C70EE3EB09BE}"/>
                </a:ext>
              </a:extLst>
            </p:cNvPr>
            <p:cNvSpPr txBox="1"/>
            <p:nvPr/>
          </p:nvSpPr>
          <p:spPr>
            <a:xfrm>
              <a:off x="0" y="-85725"/>
              <a:ext cx="2323552" cy="8985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31"/>
                </a:lnSpc>
              </a:pPr>
              <a:endParaRPr/>
            </a:p>
          </p:txBody>
        </p:sp>
      </p:grpSp>
      <p:sp>
        <p:nvSpPr>
          <p:cNvPr id="16" name="TextBox 9">
            <a:extLst>
              <a:ext uri="{FF2B5EF4-FFF2-40B4-BE49-F238E27FC236}">
                <a16:creationId xmlns:a16="http://schemas.microsoft.com/office/drawing/2014/main" id="{5E28C36F-E5C9-12B8-F029-4E589FC240B3}"/>
              </a:ext>
            </a:extLst>
          </p:cNvPr>
          <p:cNvSpPr txBox="1"/>
          <p:nvPr/>
        </p:nvSpPr>
        <p:spPr>
          <a:xfrm>
            <a:off x="1828800" y="419100"/>
            <a:ext cx="3128784" cy="728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31"/>
              </a:lnSpc>
            </a:pPr>
            <a:r>
              <a:rPr lang="en-US" sz="3000" b="1" spc="-125" dirty="0">
                <a:latin typeface="Codec Pro Ultra-Bold"/>
                <a:ea typeface="Codec Pro Ultra-Bold"/>
                <a:cs typeface="Codec Pro Ultra-Bold"/>
                <a:sym typeface="Codec Pro Ultra-Bold"/>
              </a:rPr>
              <a:t>STAI DDI</a:t>
            </a:r>
          </a:p>
          <a:p>
            <a:pPr algn="l">
              <a:lnSpc>
                <a:spcPts val="2831"/>
              </a:lnSpc>
            </a:pPr>
            <a:r>
              <a:rPr lang="en-US" sz="3000" b="1" spc="-125" dirty="0">
                <a:latin typeface="Codec Pro Ultra-Bold"/>
                <a:ea typeface="Codec Pro Ultra-Bold"/>
                <a:cs typeface="Codec Pro Ultra-Bold"/>
                <a:sym typeface="Codec Pro Ultra-Bold"/>
              </a:rPr>
              <a:t>PANGKEP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B0FC663-CF6C-861C-CC3D-18CE69EA19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42900"/>
            <a:ext cx="838200" cy="8382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850E1E2-7606-CB3D-6AFD-E3A6CBB14774}"/>
              </a:ext>
            </a:extLst>
          </p:cNvPr>
          <p:cNvSpPr txBox="1"/>
          <p:nvPr/>
        </p:nvSpPr>
        <p:spPr>
          <a:xfrm>
            <a:off x="1419105" y="9297769"/>
            <a:ext cx="45647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3A1A"/>
                </a:solidFill>
              </a:rPr>
              <a:t>staiddipangkep.ac.id</a:t>
            </a:r>
          </a:p>
        </p:txBody>
      </p:sp>
      <p:grpSp>
        <p:nvGrpSpPr>
          <p:cNvPr id="6" name="Group 10">
            <a:extLst>
              <a:ext uri="{FF2B5EF4-FFF2-40B4-BE49-F238E27FC236}">
                <a16:creationId xmlns:a16="http://schemas.microsoft.com/office/drawing/2014/main" id="{713A869B-62CC-5D9B-04E5-1D1F5FF95090}"/>
              </a:ext>
            </a:extLst>
          </p:cNvPr>
          <p:cNvGrpSpPr/>
          <p:nvPr/>
        </p:nvGrpSpPr>
        <p:grpSpPr>
          <a:xfrm>
            <a:off x="-1626588" y="2176173"/>
            <a:ext cx="4114799" cy="1138527"/>
            <a:chOff x="0" y="0"/>
            <a:chExt cx="2323552" cy="812800"/>
          </a:xfrm>
          <a:solidFill>
            <a:srgbClr val="007033"/>
          </a:solidFill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EE921B65-FE57-72E6-C857-D46B9CBCF832}"/>
                </a:ext>
              </a:extLst>
            </p:cNvPr>
            <p:cNvSpPr/>
            <p:nvPr/>
          </p:nvSpPr>
          <p:spPr>
            <a:xfrm>
              <a:off x="0" y="0"/>
              <a:ext cx="2323552" cy="812800"/>
            </a:xfrm>
            <a:custGeom>
              <a:avLst/>
              <a:gdLst/>
              <a:ahLst/>
              <a:cxnLst/>
              <a:rect l="l" t="t" r="r" b="b"/>
              <a:pathLst>
                <a:path w="2323552" h="812800">
                  <a:moveTo>
                    <a:pt x="0" y="0"/>
                  </a:moveTo>
                  <a:lnTo>
                    <a:pt x="2323552" y="0"/>
                  </a:lnTo>
                  <a:lnTo>
                    <a:pt x="2323552" y="812800"/>
                  </a:lnTo>
                  <a:lnTo>
                    <a:pt x="0" y="812800"/>
                  </a:lnTo>
                  <a:close/>
                </a:path>
              </a:pathLst>
            </a:custGeom>
            <a:grpFill/>
          </p:spPr>
        </p:sp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B65DF03B-B02F-44EF-521F-A5CCA947407E}"/>
                </a:ext>
              </a:extLst>
            </p:cNvPr>
            <p:cNvSpPr txBox="1"/>
            <p:nvPr/>
          </p:nvSpPr>
          <p:spPr>
            <a:xfrm>
              <a:off x="0" y="-85725"/>
              <a:ext cx="2323552" cy="898525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31"/>
                </a:lnSpc>
              </a:pPr>
              <a:endParaRPr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7D101C55-2CDD-C2FA-357B-949C44DFB7F0}"/>
              </a:ext>
            </a:extLst>
          </p:cNvPr>
          <p:cNvSpPr txBox="1"/>
          <p:nvPr/>
        </p:nvSpPr>
        <p:spPr>
          <a:xfrm>
            <a:off x="1447800" y="1991261"/>
            <a:ext cx="186413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Codec Pro Ultra-Bold"/>
                <a:sym typeface="Codec Pro Ultra-Bold"/>
              </a:rPr>
              <a:t>2</a:t>
            </a:r>
            <a:endParaRPr lang="en-US" sz="8000" dirty="0">
              <a:solidFill>
                <a:schemeClr val="bg1"/>
              </a:solidFill>
            </a:endParaRP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BD9C8723-0C0F-02BD-2C3A-7E95EEA1CD03}"/>
              </a:ext>
            </a:extLst>
          </p:cNvPr>
          <p:cNvSpPr txBox="1"/>
          <p:nvPr/>
        </p:nvSpPr>
        <p:spPr>
          <a:xfrm>
            <a:off x="2667000" y="2185260"/>
            <a:ext cx="16678612" cy="1000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813"/>
              </a:lnSpc>
            </a:pPr>
            <a:r>
              <a:rPr lang="en-US" sz="7000" dirty="0" err="1">
                <a:solidFill>
                  <a:srgbClr val="407031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Struktur</a:t>
            </a:r>
            <a:r>
              <a:rPr lang="en-US" sz="7000" dirty="0">
                <a:solidFill>
                  <a:srgbClr val="407031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</a:t>
            </a:r>
            <a:r>
              <a:rPr lang="en-US" sz="7000" dirty="0" err="1">
                <a:solidFill>
                  <a:srgbClr val="407031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Sosial</a:t>
            </a:r>
            <a:r>
              <a:rPr lang="en-US" sz="7000" dirty="0">
                <a:solidFill>
                  <a:srgbClr val="407031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 Masyarakat Desa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9A3062E-DC12-5455-CB52-268AE5CCCFA1}"/>
              </a:ext>
            </a:extLst>
          </p:cNvPr>
          <p:cNvSpPr txBox="1"/>
          <p:nvPr/>
        </p:nvSpPr>
        <p:spPr>
          <a:xfrm>
            <a:off x="2641600" y="3774682"/>
            <a:ext cx="148844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2800" indent="-812800" algn="just">
              <a:buFont typeface="+mj-lt"/>
              <a:buAutoNum type="alphaLcPeriod"/>
            </a:pPr>
            <a:r>
              <a:rPr lang="en-US" sz="4000" b="1" dirty="0" err="1">
                <a:solidFill>
                  <a:srgbClr val="003A1A"/>
                </a:solidFill>
                <a:latin typeface="Codec Pro" panose="020B0604020202020204" charset="0"/>
              </a:rPr>
              <a:t>Stratifikasi</a:t>
            </a:r>
            <a:r>
              <a:rPr lang="en-US" sz="4000" b="1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000" b="1" dirty="0" err="1">
                <a:solidFill>
                  <a:srgbClr val="003A1A"/>
                </a:solidFill>
                <a:latin typeface="Codec Pro" panose="020B0604020202020204" charset="0"/>
              </a:rPr>
              <a:t>Sosial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: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perbedaan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status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ditentukan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oleh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usia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,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ketokohan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,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kepemilikan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lahan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,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peran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adat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atau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agama</a:t>
            </a:r>
          </a:p>
          <a:p>
            <a:pPr marL="812800" indent="-812800" algn="just">
              <a:buFont typeface="+mj-lt"/>
              <a:buAutoNum type="alphaLcPeriod"/>
            </a:pPr>
            <a:r>
              <a:rPr lang="en-US" sz="4000" b="1" dirty="0" err="1">
                <a:solidFill>
                  <a:srgbClr val="003A1A"/>
                </a:solidFill>
                <a:latin typeface="Codec Pro" panose="020B0604020202020204" charset="0"/>
              </a:rPr>
              <a:t>Struktur</a:t>
            </a:r>
            <a:r>
              <a:rPr lang="en-US" sz="4000" b="1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000" b="1" dirty="0" err="1">
                <a:solidFill>
                  <a:srgbClr val="003A1A"/>
                </a:solidFill>
                <a:latin typeface="Codec Pro" panose="020B0604020202020204" charset="0"/>
              </a:rPr>
              <a:t>Kekerabatan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: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Ikatan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kekerabatan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menjadi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fondasi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utama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.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Sistem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kekerabatan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mempengaruhi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pola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kerja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,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pembagian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peran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,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penyelesaian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konflik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dan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pengambilan</a:t>
            </a:r>
            <a:r>
              <a:rPr lang="en-US" sz="4000" dirty="0">
                <a:solidFill>
                  <a:srgbClr val="003A1A"/>
                </a:solidFill>
                <a:latin typeface="Codec Pro" panose="020B0604020202020204" charset="0"/>
              </a:rPr>
              <a:t> Keputusan </a:t>
            </a:r>
            <a:r>
              <a:rPr lang="en-US" sz="4000" dirty="0" err="1">
                <a:solidFill>
                  <a:srgbClr val="003A1A"/>
                </a:solidFill>
                <a:latin typeface="Codec Pro" panose="020B0604020202020204" charset="0"/>
              </a:rPr>
              <a:t>sosial</a:t>
            </a:r>
            <a:endParaRPr lang="en-US" sz="4000" dirty="0">
              <a:solidFill>
                <a:srgbClr val="003A1A"/>
              </a:solidFill>
              <a:latin typeface="Codec Pr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3656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774</Words>
  <Application>Microsoft Office PowerPoint</Application>
  <PresentationFormat>Custom</PresentationFormat>
  <Paragraphs>137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Codec Pro Ultra-Bold</vt:lpstr>
      <vt:lpstr>Codec Pro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and Green Simple Modern Agriculture Presentation</dc:title>
  <cp:lastModifiedBy>Miftahul Jannah</cp:lastModifiedBy>
  <cp:revision>21</cp:revision>
  <dcterms:created xsi:type="dcterms:W3CDTF">2006-08-16T00:00:00Z</dcterms:created>
  <dcterms:modified xsi:type="dcterms:W3CDTF">2026-01-09T16:20:43Z</dcterms:modified>
  <dc:identifier>DAG95qbSA9E</dc:identifier>
</cp:coreProperties>
</file>